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Amatic SC"/>
      <p:regular r:id="rId55"/>
      <p:bold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Fira Sans Extra Condensed Medium"/>
      <p:regular r:id="rId65"/>
      <p:bold r:id="rId66"/>
      <p:italic r:id="rId67"/>
      <p:boldItalic r:id="rId68"/>
    </p:embeddedFont>
    <p:embeddedFont>
      <p:font typeface="Source Code Pro"/>
      <p:regular r:id="rId69"/>
      <p:bold r:id="rId70"/>
      <p:italic r:id="rId71"/>
      <p:boldItalic r:id="rId72"/>
    </p:embeddedFont>
    <p:embeddedFont>
      <p:font typeface="Lora"/>
      <p:regular r:id="rId73"/>
      <p:bold r:id="rId74"/>
      <p:italic r:id="rId75"/>
      <p:boldItalic r:id="rId76"/>
    </p:embeddedFont>
    <p:embeddedFont>
      <p:font typeface="Fira Sans Extra Condensed"/>
      <p:regular r:id="rId77"/>
      <p:bold r:id="rId78"/>
      <p:italic r:id="rId79"/>
      <p:boldItalic r:id="rId80"/>
    </p:embeddedFont>
    <p:embeddedFont>
      <p:font typeface="Century Gothic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CenturyGothic-boldItalic.fntdata"/><Relationship Id="rId83" Type="http://schemas.openxmlformats.org/officeDocument/2006/relationships/font" Target="fonts/CenturyGothic-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FiraSansExtraCondensed-boldItalic.fntdata"/><Relationship Id="rId82" Type="http://schemas.openxmlformats.org/officeDocument/2006/relationships/font" Target="fonts/CenturyGothic-bold.fntdata"/><Relationship Id="rId81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Lora-regular.fntdata"/><Relationship Id="rId72" Type="http://schemas.openxmlformats.org/officeDocument/2006/relationships/font" Target="fonts/SourceCodePro-boldItalic.fntdata"/><Relationship Id="rId31" Type="http://schemas.openxmlformats.org/officeDocument/2006/relationships/slide" Target="slides/slide27.xml"/><Relationship Id="rId75" Type="http://schemas.openxmlformats.org/officeDocument/2006/relationships/font" Target="fonts/Lora-italic.fntdata"/><Relationship Id="rId30" Type="http://schemas.openxmlformats.org/officeDocument/2006/relationships/slide" Target="slides/slide26.xml"/><Relationship Id="rId74" Type="http://schemas.openxmlformats.org/officeDocument/2006/relationships/font" Target="fonts/Lora-bold.fntdata"/><Relationship Id="rId33" Type="http://schemas.openxmlformats.org/officeDocument/2006/relationships/slide" Target="slides/slide29.xml"/><Relationship Id="rId77" Type="http://schemas.openxmlformats.org/officeDocument/2006/relationships/font" Target="fonts/FiraSansExtraCondensed-regular.fntdata"/><Relationship Id="rId32" Type="http://schemas.openxmlformats.org/officeDocument/2006/relationships/slide" Target="slides/slide28.xml"/><Relationship Id="rId76" Type="http://schemas.openxmlformats.org/officeDocument/2006/relationships/font" Target="fonts/Lora-boldItalic.fntdata"/><Relationship Id="rId35" Type="http://schemas.openxmlformats.org/officeDocument/2006/relationships/slide" Target="slides/slide31.xml"/><Relationship Id="rId79" Type="http://schemas.openxmlformats.org/officeDocument/2006/relationships/font" Target="fonts/FiraSansExtraCondensed-italic.fntdata"/><Relationship Id="rId34" Type="http://schemas.openxmlformats.org/officeDocument/2006/relationships/slide" Target="slides/slide30.xml"/><Relationship Id="rId78" Type="http://schemas.openxmlformats.org/officeDocument/2006/relationships/font" Target="fonts/FiraSansExtraCondensed-bold.fntdata"/><Relationship Id="rId71" Type="http://schemas.openxmlformats.org/officeDocument/2006/relationships/font" Target="fonts/SourceCodePro-italic.fntdata"/><Relationship Id="rId70" Type="http://schemas.openxmlformats.org/officeDocument/2006/relationships/font" Target="fonts/SourceCodePro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6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8.xml"/><Relationship Id="rId66" Type="http://schemas.openxmlformats.org/officeDocument/2006/relationships/font" Target="fonts/FiraSansExtraCondensedMedium-bold.fntdata"/><Relationship Id="rId21" Type="http://schemas.openxmlformats.org/officeDocument/2006/relationships/slide" Target="slides/slide17.xml"/><Relationship Id="rId65" Type="http://schemas.openxmlformats.org/officeDocument/2006/relationships/font" Target="fonts/FiraSansExtraCondensedMedium-regular.fntdata"/><Relationship Id="rId24" Type="http://schemas.openxmlformats.org/officeDocument/2006/relationships/slide" Target="slides/slide20.xml"/><Relationship Id="rId68" Type="http://schemas.openxmlformats.org/officeDocument/2006/relationships/font" Target="fonts/FiraSansExtraCondensedMedium-boldItalic.fntdata"/><Relationship Id="rId23" Type="http://schemas.openxmlformats.org/officeDocument/2006/relationships/slide" Target="slides/slide19.xml"/><Relationship Id="rId67" Type="http://schemas.openxmlformats.org/officeDocument/2006/relationships/font" Target="fonts/FiraSansExtraCondensedMedium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ourceCodePro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slide" Target="slides/slide46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55" Type="http://schemas.openxmlformats.org/officeDocument/2006/relationships/font" Target="fonts/AmaticSC-regular.fntdata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AmaticSC-bold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d1d11c1e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d1d11c1e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84f19bb6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584f19bb6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e8b78238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e8b78238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1b6e56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1b6e56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6b69648f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6b69648f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292a73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6292a73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292a73f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6292a73f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292a73f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6292a73f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6292a73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6292a73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e8b782381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e8b782381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6e0078f7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6e0078f7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84f19bb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584f19bb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6e0078f7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6e0078f7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6e0078f7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6e0078f7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6b69648f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6b69648f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6b69648f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6b69648f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6a9323d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6a9323d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6d4d8d8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6d4d8d8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6d4d8d8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6d4d8d8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6d4d8d8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6d4d8d8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6e0078f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6e0078f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6e0078f7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6e0078f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84f19bb6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84f19bb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6e0078f7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6e0078f7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a1b6e560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a1b6e56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6e0078f7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6e0078f7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6e0078f7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6e0078f7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6e0078f79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6e0078f79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6e0078f7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6e0078f7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6e0078f79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06e0078f79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6e0078f79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6e0078f79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584f19bb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584f19bb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e8b782381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e8b782381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84f19bb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84f19bb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0584f197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0584f197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6e0078f79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06e0078f79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584f19b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0584f19b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84f19b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84f19b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584f1970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584f1970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584f197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584f197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0584f1970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0584f1970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84f19bb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84f19bb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84f19bb6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584f19bb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84f19bb6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84f19bb6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84f19bb6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584f19bb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584f19bb6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584f19bb6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10.jpg"/><Relationship Id="rId8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4606725" y="215385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" sz="14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 an individual sentiment on climate change based on historical tweet data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52" name="Google Shape;52;p13"/>
          <p:cNvGrpSpPr/>
          <p:nvPr/>
        </p:nvGrpSpPr>
        <p:grpSpPr>
          <a:xfrm flipH="1" rot="1578595">
            <a:off x="2094215" y="-779348"/>
            <a:ext cx="2976394" cy="3257783"/>
            <a:chOff x="4718425" y="934625"/>
            <a:chExt cx="1467100" cy="1605800"/>
          </a:xfrm>
        </p:grpSpPr>
        <p:cxnSp>
          <p:nvCxnSpPr>
            <p:cNvPr id="53" name="Google Shape;53;p13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" name="Google Shape;54;p13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5" name="Google Shape;55;p13"/>
          <p:cNvGrpSpPr/>
          <p:nvPr/>
        </p:nvGrpSpPr>
        <p:grpSpPr>
          <a:xfrm flipH="1" rot="1578595">
            <a:off x="-797639" y="1111508"/>
            <a:ext cx="1677379" cy="3384631"/>
            <a:chOff x="6176375" y="2540550"/>
            <a:chExt cx="826800" cy="1668325"/>
          </a:xfrm>
        </p:grpSpPr>
        <p:cxnSp>
          <p:nvCxnSpPr>
            <p:cNvPr id="56" name="Google Shape;56;p13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" name="Google Shape;57;p13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 flipH="1" rot="1578595">
            <a:off x="1228563" y="-1609335"/>
            <a:ext cx="1348111" cy="3267825"/>
            <a:chOff x="6042175" y="934625"/>
            <a:chExt cx="664500" cy="1610750"/>
          </a:xfrm>
        </p:grpSpPr>
        <p:cxnSp>
          <p:nvCxnSpPr>
            <p:cNvPr id="59" name="Google Shape;59;p13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" name="Google Shape;60;p13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1" name="Google Shape;61;p13"/>
          <p:cNvGrpSpPr/>
          <p:nvPr/>
        </p:nvGrpSpPr>
        <p:grpSpPr>
          <a:xfrm flipH="1" rot="1578595">
            <a:off x="-1722093" y="-582495"/>
            <a:ext cx="3767914" cy="1483328"/>
            <a:chOff x="6185550" y="1814200"/>
            <a:chExt cx="1857250" cy="731150"/>
          </a:xfrm>
        </p:grpSpPr>
        <p:cxnSp>
          <p:nvCxnSpPr>
            <p:cNvPr id="62" name="Google Shape;62;p13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" name="Google Shape;63;p13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4" name="Google Shape;64;p13"/>
          <p:cNvGrpSpPr/>
          <p:nvPr/>
        </p:nvGrpSpPr>
        <p:grpSpPr>
          <a:xfrm flipH="1" rot="1578595">
            <a:off x="911417" y="2377123"/>
            <a:ext cx="3694169" cy="1853221"/>
            <a:chOff x="4369400" y="2545175"/>
            <a:chExt cx="1820900" cy="913475"/>
          </a:xfrm>
        </p:grpSpPr>
        <p:cxnSp>
          <p:nvCxnSpPr>
            <p:cNvPr id="65" name="Google Shape;65;p13"/>
            <p:cNvCxnSpPr/>
            <p:nvPr/>
          </p:nvCxnSpPr>
          <p:spPr>
            <a:xfrm flipH="1" rot="10800000">
              <a:off x="4689400" y="2545175"/>
              <a:ext cx="1500900" cy="592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" name="Google Shape;66;p13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 flipH="1" rot="1578595">
            <a:off x="667569" y="2023314"/>
            <a:ext cx="2423912" cy="3249617"/>
            <a:chOff x="4995600" y="2545225"/>
            <a:chExt cx="1194775" cy="1601775"/>
          </a:xfrm>
        </p:grpSpPr>
        <p:cxnSp>
          <p:nvCxnSpPr>
            <p:cNvPr id="68" name="Google Shape;68;p13"/>
            <p:cNvCxnSpPr/>
            <p:nvPr/>
          </p:nvCxnSpPr>
          <p:spPr>
            <a:xfrm flipH="1" rot="10800000">
              <a:off x="5325175" y="2545225"/>
              <a:ext cx="865200" cy="1305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" name="Google Shape;69;p13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 flipH="1" rot="1578595">
            <a:off x="-1258262" y="1006990"/>
            <a:ext cx="2627954" cy="1261280"/>
            <a:chOff x="6190400" y="2545375"/>
            <a:chExt cx="1295350" cy="621700"/>
          </a:xfrm>
        </p:grpSpPr>
        <p:cxnSp>
          <p:nvCxnSpPr>
            <p:cNvPr id="71" name="Google Shape;71;p13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" name="Google Shape;72;p13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3"/>
          <p:cNvGrpSpPr/>
          <p:nvPr/>
        </p:nvGrpSpPr>
        <p:grpSpPr>
          <a:xfrm flipH="1" rot="1578595">
            <a:off x="1576483" y="1456307"/>
            <a:ext cx="2966858" cy="921463"/>
            <a:chOff x="4718425" y="2096250"/>
            <a:chExt cx="1462400" cy="454200"/>
          </a:xfrm>
        </p:grpSpPr>
        <p:cxnSp>
          <p:nvCxnSpPr>
            <p:cNvPr id="74" name="Google Shape;74;p13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" name="Google Shape;75;p13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rgbClr val="E85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13"/>
          <p:cNvGrpSpPr/>
          <p:nvPr/>
        </p:nvGrpSpPr>
        <p:grpSpPr>
          <a:xfrm flipH="1" rot="1578595">
            <a:off x="-10105" y="-822522"/>
            <a:ext cx="2114450" cy="2113562"/>
            <a:chOff x="6185500" y="1498650"/>
            <a:chExt cx="1042238" cy="1041800"/>
          </a:xfrm>
        </p:grpSpPr>
        <p:cxnSp>
          <p:nvCxnSpPr>
            <p:cNvPr id="77" name="Google Shape;77;p13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" name="Google Shape;78;p13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3"/>
          <p:cNvGrpSpPr/>
          <p:nvPr/>
        </p:nvGrpSpPr>
        <p:grpSpPr>
          <a:xfrm flipH="1" rot="1578595">
            <a:off x="361877" y="1383708"/>
            <a:ext cx="2376084" cy="2376084"/>
            <a:chOff x="5587975" y="1952850"/>
            <a:chExt cx="1171200" cy="1171200"/>
          </a:xfrm>
        </p:grpSpPr>
        <p:sp>
          <p:nvSpPr>
            <p:cNvPr id="80" name="Google Shape;80;p13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/>
        </p:nvSpPr>
        <p:spPr>
          <a:xfrm>
            <a:off x="3929450" y="1399125"/>
            <a:ext cx="73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2021/22 Climate Change Believe Analysis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2907000" y="1276725"/>
            <a:ext cx="7341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2022 CLIMATE CHANGE BELIEF ANALYSIS</a:t>
            </a:r>
            <a:endParaRPr b="1" sz="2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 				</a:t>
            </a:r>
            <a:r>
              <a:rPr b="1" lang="en" sz="2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Tweet Sentiment Analysis</a:t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175" y="2169000"/>
            <a:ext cx="342624" cy="2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0" y="0"/>
            <a:ext cx="4636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2. PROBLEM OVERVIEW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87025" y="12656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. market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. sentiment predict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2975625" y="257175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To join the fight in an eco friendly environment is as little as a reusable napkin but the rewards are huge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25" y="684100"/>
            <a:ext cx="18954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225" y="673263"/>
            <a:ext cx="21967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675" y="2477250"/>
            <a:ext cx="1971325" cy="10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687" y="2636400"/>
            <a:ext cx="2305525" cy="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500" y="0"/>
            <a:ext cx="1114225" cy="5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6825" y="35075"/>
            <a:ext cx="1590100" cy="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2770025" y="2209325"/>
            <a:ext cx="3537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Science </a:t>
            </a:r>
            <a:endParaRPr>
              <a:solidFill>
                <a:srgbClr val="0C343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Lifecycle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2189500" y="243350"/>
            <a:ext cx="1817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2013175" y="247400"/>
            <a:ext cx="19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Business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4932700" y="2433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4715750" y="216500"/>
            <a:ext cx="19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Collection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6304300" y="16149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87350" y="1588100"/>
            <a:ext cx="191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Preprocessing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2278650" y="42369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315950" y="32463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021200" y="422285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227300" y="326450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1227300" y="1588100"/>
            <a:ext cx="1640100" cy="61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5919050" y="32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Exploration (EDA)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1981200" y="4343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Modelling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143000" y="3276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Model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990825" y="15881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Model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824625" y="4254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Data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4184375" y="442200"/>
            <a:ext cx="607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6512600" y="914000"/>
            <a:ext cx="457200" cy="6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3"/>
          <p:cNvCxnSpPr/>
          <p:nvPr/>
        </p:nvCxnSpPr>
        <p:spPr>
          <a:xfrm flipH="1">
            <a:off x="7045400" y="2279900"/>
            <a:ext cx="600" cy="9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/>
          <p:nvPr/>
        </p:nvCxnSpPr>
        <p:spPr>
          <a:xfrm rot="10800000">
            <a:off x="4078225" y="4535750"/>
            <a:ext cx="8226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3"/>
          <p:cNvCxnSpPr/>
          <p:nvPr/>
        </p:nvCxnSpPr>
        <p:spPr>
          <a:xfrm flipH="1" rot="10800000">
            <a:off x="2069250" y="2268500"/>
            <a:ext cx="30600" cy="9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3"/>
          <p:cNvCxnSpPr/>
          <p:nvPr/>
        </p:nvCxnSpPr>
        <p:spPr>
          <a:xfrm flipH="1" rot="10800000">
            <a:off x="2130125" y="898875"/>
            <a:ext cx="243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3"/>
          <p:cNvCxnSpPr/>
          <p:nvPr/>
        </p:nvCxnSpPr>
        <p:spPr>
          <a:xfrm flipH="1">
            <a:off x="6680200" y="3896675"/>
            <a:ext cx="31950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3"/>
          <p:cNvCxnSpPr/>
          <p:nvPr/>
        </p:nvCxnSpPr>
        <p:spPr>
          <a:xfrm rot="10800000">
            <a:off x="2130025" y="3927250"/>
            <a:ext cx="1827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949" y="2407225"/>
            <a:ext cx="1640099" cy="66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850" y="4219850"/>
            <a:ext cx="971475" cy="52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75" y="2166750"/>
            <a:ext cx="122859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76" y="689050"/>
            <a:ext cx="1228600" cy="734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700" y="4269422"/>
            <a:ext cx="971475" cy="3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50" y="1547103"/>
            <a:ext cx="971469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3625" y="276950"/>
            <a:ext cx="822600" cy="54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4"/>
          <p:cNvCxnSpPr>
            <a:endCxn id="226" idx="6"/>
          </p:cNvCxnSpPr>
          <p:nvPr/>
        </p:nvCxnSpPr>
        <p:spPr>
          <a:xfrm flipH="1" rot="10800000">
            <a:off x="1042418" y="2762579"/>
            <a:ext cx="72780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4"/>
          <p:cNvSpPr txBox="1"/>
          <p:nvPr>
            <p:ph type="title"/>
          </p:nvPr>
        </p:nvSpPr>
        <p:spPr>
          <a:xfrm>
            <a:off x="1116484" y="221225"/>
            <a:ext cx="73260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Natural Language Processing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Lifecycle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28" name="Google Shape;228;p24"/>
          <p:cNvGrpSpPr/>
          <p:nvPr/>
        </p:nvGrpSpPr>
        <p:grpSpPr>
          <a:xfrm>
            <a:off x="146525" y="1171540"/>
            <a:ext cx="1787741" cy="2957945"/>
            <a:chOff x="710265" y="1333888"/>
            <a:chExt cx="1884610" cy="3256573"/>
          </a:xfrm>
        </p:grpSpPr>
        <p:sp>
          <p:nvSpPr>
            <p:cNvPr id="229" name="Google Shape;229;p24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 txBox="1"/>
            <p:nvPr/>
          </p:nvSpPr>
          <p:spPr>
            <a:xfrm>
              <a:off x="7102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Exploration (EDA)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6" name="Google Shape;236;p24"/>
            <p:cNvSpPr txBox="1"/>
            <p:nvPr/>
          </p:nvSpPr>
          <p:spPr>
            <a:xfrm>
              <a:off x="710265" y="3796961"/>
              <a:ext cx="188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</a:t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Feature Analysis</a:t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5685315" y="1171540"/>
            <a:ext cx="1787742" cy="3162585"/>
            <a:chOff x="6549175" y="1333888"/>
            <a:chExt cx="1884611" cy="3481873"/>
          </a:xfrm>
        </p:grpSpPr>
        <p:sp>
          <p:nvSpPr>
            <p:cNvPr id="238" name="Google Shape;238;p24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 txBox="1"/>
            <p:nvPr/>
          </p:nvSpPr>
          <p:spPr>
            <a:xfrm>
              <a:off x="65491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5" name="Google Shape;245;p24"/>
            <p:cNvSpPr txBox="1"/>
            <p:nvPr/>
          </p:nvSpPr>
          <p:spPr>
            <a:xfrm>
              <a:off x="6549186" y="3796960"/>
              <a:ext cx="18846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6" name="Google Shape;246;p24"/>
          <p:cNvGrpSpPr/>
          <p:nvPr/>
        </p:nvGrpSpPr>
        <p:grpSpPr>
          <a:xfrm>
            <a:off x="1992794" y="1171540"/>
            <a:ext cx="1787737" cy="2957946"/>
            <a:chOff x="2656575" y="1333888"/>
            <a:chExt cx="1884606" cy="3256574"/>
          </a:xfrm>
        </p:grpSpPr>
        <p:sp>
          <p:nvSpPr>
            <p:cNvPr id="247" name="Google Shape;247;p24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 txBox="1"/>
            <p:nvPr/>
          </p:nvSpPr>
          <p:spPr>
            <a:xfrm>
              <a:off x="2656575" y="3366220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2656581" y="3796961"/>
              <a:ext cx="1884600" cy="7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24"/>
          <p:cNvGrpSpPr/>
          <p:nvPr/>
        </p:nvGrpSpPr>
        <p:grpSpPr>
          <a:xfrm>
            <a:off x="3839050" y="1171540"/>
            <a:ext cx="1787736" cy="3715194"/>
            <a:chOff x="4602870" y="1333888"/>
            <a:chExt cx="1884605" cy="4090271"/>
          </a:xfrm>
        </p:grpSpPr>
        <p:sp>
          <p:nvSpPr>
            <p:cNvPr id="256" name="Google Shape;256;p24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 txBox="1"/>
            <p:nvPr/>
          </p:nvSpPr>
          <p:spPr>
            <a:xfrm>
              <a:off x="46028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4602870" y="3796959"/>
              <a:ext cx="1884600" cy="16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7356250" y="1171605"/>
            <a:ext cx="1787742" cy="3269838"/>
            <a:chOff x="6549163" y="1333888"/>
            <a:chExt cx="1884612" cy="3599954"/>
          </a:xfrm>
        </p:grpSpPr>
        <p:sp>
          <p:nvSpPr>
            <p:cNvPr id="265" name="Google Shape;265;p24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 txBox="1"/>
            <p:nvPr/>
          </p:nvSpPr>
          <p:spPr>
            <a:xfrm>
              <a:off x="6549175" y="328100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24"/>
            <p:cNvSpPr txBox="1"/>
            <p:nvPr/>
          </p:nvSpPr>
          <p:spPr>
            <a:xfrm>
              <a:off x="6549163" y="3552641"/>
              <a:ext cx="1884600" cy="13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831868" y="1513944"/>
            <a:ext cx="417063" cy="398123"/>
            <a:chOff x="4126815" y="2760704"/>
            <a:chExt cx="380393" cy="363118"/>
          </a:xfrm>
        </p:grpSpPr>
        <p:sp>
          <p:nvSpPr>
            <p:cNvPr id="273" name="Google Shape;273;p24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4"/>
          <p:cNvSpPr txBox="1"/>
          <p:nvPr/>
        </p:nvSpPr>
        <p:spPr>
          <a:xfrm>
            <a:off x="1992794" y="3017507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Preprocessing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1992800" y="3408750"/>
            <a:ext cx="17877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3839055" y="3093707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850E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Feature Text Engineering</a:t>
            </a:r>
            <a:endParaRPr sz="1700">
              <a:solidFill>
                <a:srgbClr val="E850E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3839050" y="3408748"/>
            <a:ext cx="1787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Normalizing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Vectorizing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Scaling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Imbalanced Data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5626788" y="3572537"/>
            <a:ext cx="1787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Evaluation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5626777" y="3105095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7356250" y="3263098"/>
            <a:ext cx="17877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Visualizing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Model Performance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7356261" y="2940172"/>
            <a:ext cx="1787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Hyperparameter Tuning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85" name="Google Shape;285;p24"/>
          <p:cNvGrpSpPr/>
          <p:nvPr/>
        </p:nvGrpSpPr>
        <p:grpSpPr>
          <a:xfrm>
            <a:off x="2630771" y="1464707"/>
            <a:ext cx="511590" cy="488944"/>
            <a:chOff x="1421638" y="4125629"/>
            <a:chExt cx="374709" cy="374010"/>
          </a:xfrm>
        </p:grpSpPr>
        <p:sp>
          <p:nvSpPr>
            <p:cNvPr id="286" name="Google Shape;286;p24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4"/>
          <p:cNvGrpSpPr/>
          <p:nvPr/>
        </p:nvGrpSpPr>
        <p:grpSpPr>
          <a:xfrm>
            <a:off x="4483911" y="1527106"/>
            <a:ext cx="491959" cy="432888"/>
            <a:chOff x="6069423" y="2891892"/>
            <a:chExt cx="362321" cy="364231"/>
          </a:xfrm>
        </p:grpSpPr>
        <p:sp>
          <p:nvSpPr>
            <p:cNvPr id="289" name="Google Shape;289;p2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4"/>
          <p:cNvGrpSpPr/>
          <p:nvPr/>
        </p:nvGrpSpPr>
        <p:grpSpPr>
          <a:xfrm>
            <a:off x="6323471" y="1492737"/>
            <a:ext cx="434556" cy="432894"/>
            <a:chOff x="898875" y="4399275"/>
            <a:chExt cx="483700" cy="481850"/>
          </a:xfrm>
        </p:grpSpPr>
        <p:sp>
          <p:nvSpPr>
            <p:cNvPr id="296" name="Google Shape;296;p24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4" name="Google Shape;304;p24"/>
          <p:cNvGrpSpPr/>
          <p:nvPr/>
        </p:nvGrpSpPr>
        <p:grpSpPr>
          <a:xfrm>
            <a:off x="8029971" y="1496562"/>
            <a:ext cx="434538" cy="432894"/>
            <a:chOff x="5049725" y="1435050"/>
            <a:chExt cx="486550" cy="481850"/>
          </a:xfrm>
        </p:grpSpPr>
        <p:sp>
          <p:nvSpPr>
            <p:cNvPr id="305" name="Google Shape;305;p24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title"/>
          </p:nvPr>
        </p:nvSpPr>
        <p:spPr>
          <a:xfrm>
            <a:off x="710275" y="155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Understanding Problem Statement</a:t>
            </a:r>
            <a:endParaRPr b="1" sz="2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893138" y="13872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1"/>
          </a:p>
        </p:txBody>
      </p:sp>
      <p:sp>
        <p:nvSpPr>
          <p:cNvPr id="315" name="Google Shape;315;p25"/>
          <p:cNvSpPr txBox="1"/>
          <p:nvPr/>
        </p:nvSpPr>
        <p:spPr>
          <a:xfrm>
            <a:off x="893138" y="18305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Translate Language</a:t>
            </a:r>
            <a:endParaRPr b="1" sz="15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 Learning Techniques to translate language</a:t>
            </a:r>
            <a:endParaRPr b="1" sz="1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893138" y="28000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Climate Change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893138" y="32433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humans have the fundamental rights to live in a sustainable environment.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6628973" y="13872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1"/>
          </a:p>
        </p:txBody>
      </p:sp>
      <p:sp>
        <p:nvSpPr>
          <p:cNvPr id="319" name="Google Shape;319;p25"/>
          <p:cNvSpPr txBox="1"/>
          <p:nvPr/>
        </p:nvSpPr>
        <p:spPr>
          <a:xfrm>
            <a:off x="6781373" y="19067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Sentimental </a:t>
            </a:r>
            <a:endParaRPr b="1" sz="17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Insights</a:t>
            </a:r>
            <a:endParaRPr b="1" sz="15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Drawing insights from what people have twitted about climate change</a:t>
            </a:r>
            <a:endParaRPr b="1" sz="1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6628973" y="28000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6628973" y="32433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" name="Google Shape;322;p25"/>
          <p:cNvCxnSpPr/>
          <p:nvPr/>
        </p:nvCxnSpPr>
        <p:spPr>
          <a:xfrm flipH="1">
            <a:off x="861230" y="25240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5"/>
          <p:cNvCxnSpPr/>
          <p:nvPr/>
        </p:nvCxnSpPr>
        <p:spPr>
          <a:xfrm flipH="1">
            <a:off x="6181930" y="25240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4" name="Google Shape;324;p25"/>
          <p:cNvSpPr/>
          <p:nvPr/>
        </p:nvSpPr>
        <p:spPr>
          <a:xfrm>
            <a:off x="3251960" y="114073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CE43C6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 rot="5400000">
            <a:off x="3251948" y="114073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gradFill>
            <a:gsLst>
              <a:gs pos="0">
                <a:srgbClr val="CA52C2">
                  <a:alpha val="58430"/>
                </a:srgbClr>
              </a:gs>
              <a:gs pos="100000">
                <a:srgbClr val="70296C">
                  <a:alpha val="5843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rot="10800000">
            <a:off x="3251948" y="114071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gradFill>
            <a:gsLst>
              <a:gs pos="0">
                <a:srgbClr val="CA52C2"/>
              </a:gs>
              <a:gs pos="100000">
                <a:srgbClr val="70296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 rot="-5400000">
            <a:off x="3251960" y="114071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4400818" y="124504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3834102" y="1722863"/>
            <a:ext cx="1623000" cy="162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670903" y="1771216"/>
            <a:ext cx="272757" cy="266106"/>
            <a:chOff x="2895510" y="2157949"/>
            <a:chExt cx="852900" cy="827700"/>
          </a:xfrm>
        </p:grpSpPr>
        <p:sp>
          <p:nvSpPr>
            <p:cNvPr id="331" name="Google Shape;331;p2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" name="Google Shape;3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900" y="2263125"/>
            <a:ext cx="760176" cy="614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25"/>
          <p:cNvGrpSpPr/>
          <p:nvPr/>
        </p:nvGrpSpPr>
        <p:grpSpPr>
          <a:xfrm>
            <a:off x="670903" y="2914216"/>
            <a:ext cx="272757" cy="266106"/>
            <a:chOff x="2895510" y="2157949"/>
            <a:chExt cx="852900" cy="827700"/>
          </a:xfrm>
        </p:grpSpPr>
        <p:sp>
          <p:nvSpPr>
            <p:cNvPr id="335" name="Google Shape;335;p2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5"/>
          <p:cNvGrpSpPr/>
          <p:nvPr/>
        </p:nvGrpSpPr>
        <p:grpSpPr>
          <a:xfrm>
            <a:off x="6462103" y="1771216"/>
            <a:ext cx="272757" cy="266106"/>
            <a:chOff x="2895510" y="2157949"/>
            <a:chExt cx="852900" cy="827700"/>
          </a:xfrm>
        </p:grpSpPr>
        <p:sp>
          <p:nvSpPr>
            <p:cNvPr id="338" name="Google Shape;338;p2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5"/>
          <p:cNvGrpSpPr/>
          <p:nvPr/>
        </p:nvGrpSpPr>
        <p:grpSpPr>
          <a:xfrm>
            <a:off x="6462103" y="2838016"/>
            <a:ext cx="272757" cy="266106"/>
            <a:chOff x="2895510" y="2157949"/>
            <a:chExt cx="852900" cy="827700"/>
          </a:xfrm>
        </p:grpSpPr>
        <p:sp>
          <p:nvSpPr>
            <p:cNvPr id="341" name="Google Shape;341;p2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/>
          <p:nvPr/>
        </p:nvSpPr>
        <p:spPr>
          <a:xfrm>
            <a:off x="2195875" y="4020800"/>
            <a:ext cx="992100" cy="4812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 txBox="1"/>
          <p:nvPr/>
        </p:nvSpPr>
        <p:spPr>
          <a:xfrm>
            <a:off x="2272075" y="4121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1423400" y="3629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2000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1423400" y="2867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4000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1423400" y="21816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6000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1423400" y="14958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8000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1734675" y="4265750"/>
            <a:ext cx="43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cxnSp>
        <p:nvCxnSpPr>
          <p:cNvPr id="354" name="Google Shape;354;p26"/>
          <p:cNvCxnSpPr/>
          <p:nvPr/>
        </p:nvCxnSpPr>
        <p:spPr>
          <a:xfrm flipH="1" rot="10800000">
            <a:off x="2115500" y="16338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5" name="Google Shape;355;p26"/>
          <p:cNvSpPr txBox="1"/>
          <p:nvPr/>
        </p:nvSpPr>
        <p:spPr>
          <a:xfrm rot="-5400000">
            <a:off x="551700" y="2464550"/>
            <a:ext cx="10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6" name="Google Shape;356;p26"/>
          <p:cNvCxnSpPr/>
          <p:nvPr/>
        </p:nvCxnSpPr>
        <p:spPr>
          <a:xfrm flipH="1" rot="10800000">
            <a:off x="2115500" y="23958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6"/>
          <p:cNvCxnSpPr/>
          <p:nvPr/>
        </p:nvCxnSpPr>
        <p:spPr>
          <a:xfrm flipH="1" rot="10800000">
            <a:off x="2115500" y="30816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6"/>
          <p:cNvCxnSpPr/>
          <p:nvPr/>
        </p:nvCxnSpPr>
        <p:spPr>
          <a:xfrm flipH="1" rot="10800000">
            <a:off x="2115500" y="37674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9" name="Google Shape;359;p26"/>
          <p:cNvSpPr txBox="1"/>
          <p:nvPr>
            <p:ph type="title"/>
          </p:nvPr>
        </p:nvSpPr>
        <p:spPr>
          <a:xfrm>
            <a:off x="710250" y="554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Number of Messages Per Sentiment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60" name="Google Shape;360;p26"/>
          <p:cNvSpPr/>
          <p:nvPr/>
        </p:nvSpPr>
        <p:spPr>
          <a:xfrm>
            <a:off x="4770075" y="1383700"/>
            <a:ext cx="992100" cy="314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044D6"/>
              </a:gs>
              <a:gs pos="100000">
                <a:srgbClr val="69217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6025425" y="3172250"/>
            <a:ext cx="992100" cy="13299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3444875" y="3668325"/>
            <a:ext cx="992100" cy="8337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 txBox="1"/>
          <p:nvPr/>
        </p:nvSpPr>
        <p:spPr>
          <a:xfrm>
            <a:off x="3567475" y="4121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4862875" y="4121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6088950" y="4121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2057400" y="4495800"/>
            <a:ext cx="496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-1		     0		    	      1		        	  2</a:t>
            </a:r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3810000" y="4724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710288" y="1972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Percen</a:t>
            </a:r>
            <a:r>
              <a:rPr lang="en">
                <a:solidFill>
                  <a:srgbClr val="434343"/>
                </a:solidFill>
              </a:rPr>
              <a:t>t</a:t>
            </a:r>
            <a:r>
              <a:rPr lang="en">
                <a:solidFill>
                  <a:srgbClr val="434343"/>
                </a:solidFill>
              </a:rPr>
              <a:t>age of Messages per Sentiment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73" name="Google Shape;373;p27"/>
          <p:cNvSpPr/>
          <p:nvPr/>
        </p:nvSpPr>
        <p:spPr>
          <a:xfrm rot="2037448">
            <a:off x="2837919" y="1470638"/>
            <a:ext cx="3119890" cy="3107824"/>
          </a:xfrm>
          <a:prstGeom prst="pie">
            <a:avLst>
              <a:gd fmla="val 2310662" name="adj1"/>
              <a:gd fmla="val 14264334" name="adj2"/>
            </a:avLst>
          </a:prstGeom>
          <a:gradFill>
            <a:gsLst>
              <a:gs pos="0">
                <a:srgbClr val="CA52C2"/>
              </a:gs>
              <a:gs pos="100000">
                <a:srgbClr val="70296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/>
          <p:nvPr/>
        </p:nvSpPr>
        <p:spPr>
          <a:xfrm rot="8839737">
            <a:off x="3035094" y="1461432"/>
            <a:ext cx="3073830" cy="3088971"/>
          </a:xfrm>
          <a:prstGeom prst="pie">
            <a:avLst>
              <a:gd fmla="val 7361637" name="adj1"/>
              <a:gd fmla="val 9408920" name="adj2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rgbClr val="E85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"/>
          <p:cNvSpPr/>
          <p:nvPr/>
        </p:nvSpPr>
        <p:spPr>
          <a:xfrm rot="-10218084">
            <a:off x="3035247" y="1461222"/>
            <a:ext cx="3073630" cy="3089065"/>
          </a:xfrm>
          <a:prstGeom prst="pie">
            <a:avLst>
              <a:gd fmla="val 7090596" name="adj1"/>
              <a:gd fmla="val 9847335" name="adj2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/>
          <p:nvPr/>
        </p:nvSpPr>
        <p:spPr>
          <a:xfrm rot="-5399329">
            <a:off x="3035252" y="1474944"/>
            <a:ext cx="3073500" cy="3089100"/>
          </a:xfrm>
          <a:prstGeom prst="pie">
            <a:avLst>
              <a:gd fmla="val 5237350" name="adj1"/>
              <a:gd fmla="val 9847335" name="adj2"/>
            </a:avLst>
          </a:prstGeom>
          <a:solidFill>
            <a:srgbClr val="551561"/>
          </a:solidFill>
          <a:ln cap="flat" cmpd="sng" w="9525">
            <a:solidFill>
              <a:srgbClr val="5515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3469700" y="2951800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3241425" y="2782550"/>
            <a:ext cx="7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53.9%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4572000" y="1780050"/>
            <a:ext cx="65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8.2%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4917825" y="3239750"/>
            <a:ext cx="7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23.0%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5070225" y="2325350"/>
            <a:ext cx="7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14.9%</a:t>
            </a:r>
            <a:endParaRPr b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1570250" y="2782550"/>
            <a:ext cx="1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 b="1"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4999250" y="1182350"/>
            <a:ext cx="1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 b="1"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5989850" y="3544550"/>
            <a:ext cx="1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Factual</a:t>
            </a:r>
            <a:endParaRPr b="1"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5913650" y="1944350"/>
            <a:ext cx="1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 b="1"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title"/>
          </p:nvPr>
        </p:nvSpPr>
        <p:spPr>
          <a:xfrm>
            <a:off x="710250" y="2960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Distribution of Length per Label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29650"/>
            <a:ext cx="8055333" cy="40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type="title"/>
          </p:nvPr>
        </p:nvSpPr>
        <p:spPr>
          <a:xfrm>
            <a:off x="710263" y="13940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Average Length of Messages by Sentiment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4063175" y="4650900"/>
            <a:ext cx="150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 rot="-5400000">
            <a:off x="989575" y="2638425"/>
            <a:ext cx="98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Length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2083900" y="4482950"/>
            <a:ext cx="73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-1			 0			 1			2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1123200" y="4267550"/>
            <a:ext cx="11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       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1735475" y="3237350"/>
            <a:ext cx="9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1730425" y="2791550"/>
            <a:ext cx="5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1730425" y="2258150"/>
            <a:ext cx="5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/>
          </a:p>
        </p:txBody>
      </p:sp>
      <p:sp>
        <p:nvSpPr>
          <p:cNvPr id="404" name="Google Shape;404;p29"/>
          <p:cNvSpPr txBox="1"/>
          <p:nvPr/>
        </p:nvSpPr>
        <p:spPr>
          <a:xfrm>
            <a:off x="1578025" y="1800950"/>
            <a:ext cx="5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/>
          </a:p>
        </p:txBody>
      </p:sp>
      <p:sp>
        <p:nvSpPr>
          <p:cNvPr id="405" name="Google Shape;405;p29"/>
          <p:cNvSpPr txBox="1"/>
          <p:nvPr/>
        </p:nvSpPr>
        <p:spPr>
          <a:xfrm>
            <a:off x="1578025" y="1343750"/>
            <a:ext cx="5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1730425" y="3782150"/>
            <a:ext cx="5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/>
          </a:p>
        </p:txBody>
      </p:sp>
      <p:cxnSp>
        <p:nvCxnSpPr>
          <p:cNvPr id="407" name="Google Shape;407;p29"/>
          <p:cNvCxnSpPr>
            <a:stCxn id="405" idx="3"/>
          </p:cNvCxnSpPr>
          <p:nvPr/>
        </p:nvCxnSpPr>
        <p:spPr>
          <a:xfrm>
            <a:off x="2155825" y="15593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9"/>
          <p:cNvCxnSpPr/>
          <p:nvPr/>
        </p:nvCxnSpPr>
        <p:spPr>
          <a:xfrm>
            <a:off x="2155825" y="20165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9"/>
          <p:cNvCxnSpPr/>
          <p:nvPr/>
        </p:nvCxnSpPr>
        <p:spPr>
          <a:xfrm>
            <a:off x="2155825" y="24737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9"/>
          <p:cNvCxnSpPr/>
          <p:nvPr/>
        </p:nvCxnSpPr>
        <p:spPr>
          <a:xfrm>
            <a:off x="2155825" y="30071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9"/>
          <p:cNvCxnSpPr/>
          <p:nvPr/>
        </p:nvCxnSpPr>
        <p:spPr>
          <a:xfrm>
            <a:off x="2155825" y="34643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9"/>
          <p:cNvCxnSpPr/>
          <p:nvPr/>
        </p:nvCxnSpPr>
        <p:spPr>
          <a:xfrm>
            <a:off x="2155825" y="3997700"/>
            <a:ext cx="53010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3" name="Google Shape;413;p29"/>
          <p:cNvSpPr/>
          <p:nvPr/>
        </p:nvSpPr>
        <p:spPr>
          <a:xfrm>
            <a:off x="2282400" y="1474850"/>
            <a:ext cx="992100" cy="29976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2358600" y="4086975"/>
            <a:ext cx="13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3671075" y="1802075"/>
            <a:ext cx="992100" cy="26706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3777275" y="4086975"/>
            <a:ext cx="13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4983425" y="1489575"/>
            <a:ext cx="992100" cy="29976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 txBox="1"/>
          <p:nvPr/>
        </p:nvSpPr>
        <p:spPr>
          <a:xfrm>
            <a:off x="5059750" y="4098650"/>
            <a:ext cx="13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6295775" y="1679450"/>
            <a:ext cx="992100" cy="280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A52C2"/>
              </a:gs>
              <a:gs pos="100000">
                <a:srgbClr val="70296C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 txBox="1"/>
          <p:nvPr/>
        </p:nvSpPr>
        <p:spPr>
          <a:xfrm>
            <a:off x="6455825" y="4090175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0"/>
          <p:cNvGrpSpPr/>
          <p:nvPr/>
        </p:nvGrpSpPr>
        <p:grpSpPr>
          <a:xfrm>
            <a:off x="710275" y="1325475"/>
            <a:ext cx="1659300" cy="2862400"/>
            <a:chOff x="710275" y="1325475"/>
            <a:chExt cx="1659300" cy="2862400"/>
          </a:xfrm>
        </p:grpSpPr>
        <p:cxnSp>
          <p:nvCxnSpPr>
            <p:cNvPr id="426" name="Google Shape;426;p30"/>
            <p:cNvCxnSpPr>
              <a:stCxn id="427" idx="0"/>
            </p:cNvCxnSpPr>
            <p:nvPr/>
          </p:nvCxnSpPr>
          <p:spPr>
            <a:xfrm>
              <a:off x="1539925" y="1806675"/>
              <a:ext cx="0" cy="8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27" name="Google Shape;427;p30"/>
            <p:cNvSpPr/>
            <p:nvPr/>
          </p:nvSpPr>
          <p:spPr>
            <a:xfrm rot="10800000">
              <a:off x="1299325" y="1325475"/>
              <a:ext cx="481200" cy="481200"/>
            </a:xfrm>
            <a:prstGeom prst="ellipse">
              <a:avLst/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 txBox="1"/>
            <p:nvPr/>
          </p:nvSpPr>
          <p:spPr>
            <a:xfrm>
              <a:off x="736525" y="3454375"/>
              <a:ext cx="1606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343D"/>
                  </a:solidFill>
                  <a:latin typeface="Roboto"/>
                  <a:ea typeface="Roboto"/>
                  <a:cs typeface="Roboto"/>
                  <a:sym typeface="Roboto"/>
                </a:rPr>
                <a:t>Remove Noise</a:t>
              </a:r>
              <a:endParaRPr b="1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0275" y="2500575"/>
              <a:ext cx="1659300" cy="800400"/>
            </a:xfrm>
            <a:prstGeom prst="notchedRightArrow">
              <a:avLst>
                <a:gd fmla="val 74710" name="adj1"/>
                <a:gd fmla="val 51726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Cleaning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  <p:grpSp>
        <p:nvGrpSpPr>
          <p:cNvPr id="430" name="Google Shape;430;p30"/>
          <p:cNvGrpSpPr/>
          <p:nvPr/>
        </p:nvGrpSpPr>
        <p:grpSpPr>
          <a:xfrm>
            <a:off x="2226325" y="1325475"/>
            <a:ext cx="1659300" cy="2862400"/>
            <a:chOff x="2226325" y="1325475"/>
            <a:chExt cx="1659300" cy="2862400"/>
          </a:xfrm>
        </p:grpSpPr>
        <p:cxnSp>
          <p:nvCxnSpPr>
            <p:cNvPr id="431" name="Google Shape;431;p30"/>
            <p:cNvCxnSpPr>
              <a:stCxn id="432" idx="0"/>
            </p:cNvCxnSpPr>
            <p:nvPr/>
          </p:nvCxnSpPr>
          <p:spPr>
            <a:xfrm>
              <a:off x="3055975" y="1806675"/>
              <a:ext cx="0" cy="8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32" name="Google Shape;432;p30"/>
            <p:cNvSpPr/>
            <p:nvPr/>
          </p:nvSpPr>
          <p:spPr>
            <a:xfrm rot="10800000">
              <a:off x="2815375" y="1325475"/>
              <a:ext cx="481200" cy="481200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2226325" y="2500575"/>
              <a:ext cx="1659300" cy="800400"/>
            </a:xfrm>
            <a:prstGeom prst="notchedRightArrow">
              <a:avLst>
                <a:gd fmla="val 74710" name="adj1"/>
                <a:gd fmla="val 51726" name="adj2"/>
              </a:avLst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Tokenize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34" name="Google Shape;434;p30"/>
            <p:cNvSpPr txBox="1"/>
            <p:nvPr/>
          </p:nvSpPr>
          <p:spPr>
            <a:xfrm>
              <a:off x="22852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343D"/>
                  </a:solidFill>
                  <a:latin typeface="Roboto"/>
                  <a:ea typeface="Roboto"/>
                  <a:cs typeface="Roboto"/>
                  <a:sym typeface="Roboto"/>
                </a:rPr>
                <a:t>Tokens of strings</a:t>
              </a:r>
              <a:endParaRPr b="1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5" name="Google Shape;435;p30"/>
          <p:cNvGrpSpPr/>
          <p:nvPr/>
        </p:nvGrpSpPr>
        <p:grpSpPr>
          <a:xfrm>
            <a:off x="3742375" y="1325475"/>
            <a:ext cx="1659300" cy="2862400"/>
            <a:chOff x="3742375" y="1325475"/>
            <a:chExt cx="1659300" cy="2862400"/>
          </a:xfrm>
        </p:grpSpPr>
        <p:cxnSp>
          <p:nvCxnSpPr>
            <p:cNvPr id="436" name="Google Shape;436;p30"/>
            <p:cNvCxnSpPr>
              <a:stCxn id="437" idx="0"/>
            </p:cNvCxnSpPr>
            <p:nvPr/>
          </p:nvCxnSpPr>
          <p:spPr>
            <a:xfrm>
              <a:off x="4572025" y="1806675"/>
              <a:ext cx="0" cy="8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37" name="Google Shape;437;p30"/>
            <p:cNvSpPr/>
            <p:nvPr/>
          </p:nvSpPr>
          <p:spPr>
            <a:xfrm rot="10800000">
              <a:off x="4331425" y="1325475"/>
              <a:ext cx="481200" cy="4812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742375" y="2500575"/>
              <a:ext cx="1659300" cy="800400"/>
            </a:xfrm>
            <a:prstGeom prst="notchedRightArrow">
              <a:avLst>
                <a:gd fmla="val 74710" name="adj1"/>
                <a:gd fmla="val 51726" name="adj2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Stopwords</a:t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39" name="Google Shape;439;p30"/>
            <p:cNvSpPr txBox="1"/>
            <p:nvPr/>
          </p:nvSpPr>
          <p:spPr>
            <a:xfrm>
              <a:off x="38013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343D"/>
                  </a:solidFill>
                  <a:latin typeface="Roboto"/>
                  <a:ea typeface="Roboto"/>
                  <a:cs typeface="Roboto"/>
                  <a:sym typeface="Roboto"/>
                </a:rPr>
                <a:t>English Stopwords</a:t>
              </a:r>
              <a:endParaRPr b="1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0" name="Google Shape;440;p30"/>
          <p:cNvGrpSpPr/>
          <p:nvPr/>
        </p:nvGrpSpPr>
        <p:grpSpPr>
          <a:xfrm>
            <a:off x="5258425" y="1325475"/>
            <a:ext cx="1659300" cy="2862400"/>
            <a:chOff x="5258425" y="1325475"/>
            <a:chExt cx="1659300" cy="2862400"/>
          </a:xfrm>
        </p:grpSpPr>
        <p:cxnSp>
          <p:nvCxnSpPr>
            <p:cNvPr id="441" name="Google Shape;441;p30"/>
            <p:cNvCxnSpPr>
              <a:stCxn id="442" idx="0"/>
            </p:cNvCxnSpPr>
            <p:nvPr/>
          </p:nvCxnSpPr>
          <p:spPr>
            <a:xfrm>
              <a:off x="6088075" y="1806675"/>
              <a:ext cx="0" cy="8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30"/>
            <p:cNvSpPr/>
            <p:nvPr/>
          </p:nvSpPr>
          <p:spPr>
            <a:xfrm rot="10800000">
              <a:off x="5847475" y="1325475"/>
              <a:ext cx="481200" cy="481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5258425" y="2500575"/>
              <a:ext cx="1659300" cy="800400"/>
            </a:xfrm>
            <a:prstGeom prst="notchedRightArrow">
              <a:avLst>
                <a:gd fmla="val 74710" name="adj1"/>
                <a:gd fmla="val 51726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Stemming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30"/>
            <p:cNvSpPr txBox="1"/>
            <p:nvPr/>
          </p:nvSpPr>
          <p:spPr>
            <a:xfrm>
              <a:off x="531737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343D"/>
                  </a:solidFill>
                  <a:latin typeface="Roboto"/>
                  <a:ea typeface="Roboto"/>
                  <a:cs typeface="Roboto"/>
                  <a:sym typeface="Roboto"/>
                </a:rPr>
                <a:t>Roor meaning of a word</a:t>
              </a:r>
              <a:endParaRPr b="1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5" name="Google Shape;445;p30"/>
          <p:cNvGrpSpPr/>
          <p:nvPr/>
        </p:nvGrpSpPr>
        <p:grpSpPr>
          <a:xfrm>
            <a:off x="6774475" y="1325475"/>
            <a:ext cx="1659300" cy="2862400"/>
            <a:chOff x="6774475" y="1325475"/>
            <a:chExt cx="1659300" cy="2862400"/>
          </a:xfrm>
        </p:grpSpPr>
        <p:cxnSp>
          <p:nvCxnSpPr>
            <p:cNvPr id="446" name="Google Shape;446;p30"/>
            <p:cNvCxnSpPr>
              <a:stCxn id="447" idx="0"/>
            </p:cNvCxnSpPr>
            <p:nvPr/>
          </p:nvCxnSpPr>
          <p:spPr>
            <a:xfrm>
              <a:off x="7604125" y="1806675"/>
              <a:ext cx="0" cy="84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30"/>
            <p:cNvSpPr/>
            <p:nvPr/>
          </p:nvSpPr>
          <p:spPr>
            <a:xfrm rot="10800000">
              <a:off x="7363525" y="1325475"/>
              <a:ext cx="481200" cy="481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774475" y="2500575"/>
              <a:ext cx="1659300" cy="800400"/>
            </a:xfrm>
            <a:prstGeom prst="notchedRightArrow">
              <a:avLst>
                <a:gd fmla="val 74710" name="adj1"/>
                <a:gd fmla="val 51726" name="adj2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Lemmitizing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9" name="Google Shape;449;p30"/>
            <p:cNvSpPr txBox="1"/>
            <p:nvPr/>
          </p:nvSpPr>
          <p:spPr>
            <a:xfrm>
              <a:off x="6833425" y="3454375"/>
              <a:ext cx="15414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C343D"/>
                  </a:solidFill>
                  <a:latin typeface="Roboto"/>
                  <a:ea typeface="Roboto"/>
                  <a:cs typeface="Roboto"/>
                  <a:sym typeface="Roboto"/>
                </a:rPr>
                <a:t>Returning the dictionary meaning of  a word</a:t>
              </a:r>
              <a:endParaRPr b="1" sz="13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0" name="Google Shape;450;p30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Preprocessing </a:t>
            </a:r>
            <a:endParaRPr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type="title"/>
          </p:nvPr>
        </p:nvSpPr>
        <p:spPr>
          <a:xfrm>
            <a:off x="710250" y="1447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Preprocessing</a:t>
            </a:r>
            <a:endParaRPr>
              <a:solidFill>
                <a:srgbClr val="0C343D"/>
              </a:solidFill>
            </a:endParaRPr>
          </a:p>
        </p:txBody>
      </p:sp>
      <p:cxnSp>
        <p:nvCxnSpPr>
          <p:cNvPr id="456" name="Google Shape;456;p31"/>
          <p:cNvCxnSpPr>
            <a:stCxn id="457" idx="1"/>
          </p:cNvCxnSpPr>
          <p:nvPr/>
        </p:nvCxnSpPr>
        <p:spPr>
          <a:xfrm flipH="1" rot="10800000">
            <a:off x="304475" y="1842700"/>
            <a:ext cx="2298000" cy="1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1"/>
          <p:cNvCxnSpPr/>
          <p:nvPr/>
        </p:nvCxnSpPr>
        <p:spPr>
          <a:xfrm flipH="1">
            <a:off x="517800" y="3165875"/>
            <a:ext cx="2145600" cy="1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1"/>
          <p:cNvSpPr/>
          <p:nvPr/>
        </p:nvSpPr>
        <p:spPr>
          <a:xfrm rot="10800000">
            <a:off x="981463" y="1812763"/>
            <a:ext cx="2345400" cy="234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"/>
          <p:cNvSpPr/>
          <p:nvPr/>
        </p:nvSpPr>
        <p:spPr>
          <a:xfrm rot="10800000">
            <a:off x="1120363" y="1951663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"/>
          <p:cNvSpPr/>
          <p:nvPr/>
        </p:nvSpPr>
        <p:spPr>
          <a:xfrm flipH="1">
            <a:off x="1264663" y="2095963"/>
            <a:ext cx="1779000" cy="1779000"/>
          </a:xfrm>
          <a:prstGeom prst="ellipse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4288032" y="1385505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Characters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63" name="Google Shape;463;p31"/>
          <p:cNvCxnSpPr>
            <a:stCxn id="462" idx="1"/>
            <a:endCxn id="464" idx="6"/>
          </p:cNvCxnSpPr>
          <p:nvPr/>
        </p:nvCxnSpPr>
        <p:spPr>
          <a:xfrm flipH="1">
            <a:off x="2830332" y="1599105"/>
            <a:ext cx="1457700" cy="40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1"/>
          <p:cNvSpPr/>
          <p:nvPr/>
        </p:nvSpPr>
        <p:spPr>
          <a:xfrm>
            <a:off x="2737065" y="1953036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288032" y="2078697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Punctuations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66" name="Google Shape;466;p31"/>
          <p:cNvCxnSpPr>
            <a:stCxn id="465" idx="1"/>
            <a:endCxn id="467" idx="6"/>
          </p:cNvCxnSpPr>
          <p:nvPr/>
        </p:nvCxnSpPr>
        <p:spPr>
          <a:xfrm flipH="1">
            <a:off x="3247932" y="2292297"/>
            <a:ext cx="1040100" cy="1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1"/>
          <p:cNvSpPr/>
          <p:nvPr/>
        </p:nvSpPr>
        <p:spPr>
          <a:xfrm>
            <a:off x="3154483" y="2410649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4288032" y="3464799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69" name="Google Shape;469;p31"/>
          <p:cNvCxnSpPr>
            <a:stCxn id="468" idx="1"/>
            <a:endCxn id="470" idx="6"/>
          </p:cNvCxnSpPr>
          <p:nvPr/>
        </p:nvCxnSpPr>
        <p:spPr>
          <a:xfrm rot="10800000">
            <a:off x="3247932" y="3494199"/>
            <a:ext cx="1040100" cy="18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1"/>
          <p:cNvSpPr/>
          <p:nvPr/>
        </p:nvSpPr>
        <p:spPr>
          <a:xfrm>
            <a:off x="3154483" y="3447490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>
            <a:off x="4288032" y="4157850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D68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Lower char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72" name="Google Shape;472;p31"/>
          <p:cNvCxnSpPr>
            <a:stCxn id="471" idx="1"/>
            <a:endCxn id="473" idx="6"/>
          </p:cNvCxnSpPr>
          <p:nvPr/>
        </p:nvCxnSpPr>
        <p:spPr>
          <a:xfrm rot="10800000">
            <a:off x="2830332" y="3971250"/>
            <a:ext cx="1457700" cy="40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31"/>
          <p:cNvSpPr/>
          <p:nvPr/>
        </p:nvSpPr>
        <p:spPr>
          <a:xfrm>
            <a:off x="2737065" y="3924596"/>
            <a:ext cx="93300" cy="9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1"/>
          <p:cNvSpPr txBox="1"/>
          <p:nvPr/>
        </p:nvSpPr>
        <p:spPr>
          <a:xfrm>
            <a:off x="6082932" y="3383400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Remove Numbers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1"/>
          <p:cNvSpPr txBox="1"/>
          <p:nvPr/>
        </p:nvSpPr>
        <p:spPr>
          <a:xfrm>
            <a:off x="6082932" y="1304055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Hashtags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URLs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Retweets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Mentions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Emojis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1"/>
          <p:cNvSpPr txBox="1"/>
          <p:nvPr/>
        </p:nvSpPr>
        <p:spPr>
          <a:xfrm>
            <a:off x="6082932" y="4076378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Transform to 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lowercase characters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1448825" y="2777713"/>
            <a:ext cx="14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1"/>
          <p:cNvSpPr txBox="1"/>
          <p:nvPr/>
        </p:nvSpPr>
        <p:spPr>
          <a:xfrm>
            <a:off x="6096000" y="2133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Remove [!*&amp;%_-?\/.,&lt;,&gt;]</a:t>
            </a:r>
            <a:endParaRPr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882150" y="1784575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Introduction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Problem Overview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The Data Science Process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3.1. Data Collection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3.2. Data Cleaning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3.3. Exploratory Data Analysis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3.4. Model Building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3.5. Model Deployment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Conclusion</a:t>
            </a:r>
            <a:endParaRPr/>
          </a:p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507825" y="11875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TABLE OF CONTENTS</a:t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5614150" y="1349150"/>
            <a:ext cx="30000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Team 12</a:t>
            </a:r>
            <a:endParaRPr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Mpilenhle</a:t>
            </a:r>
            <a:endParaRPr b="1"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Rebecca </a:t>
            </a:r>
            <a:endParaRPr b="1"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Sello</a:t>
            </a:r>
            <a:endParaRPr b="1"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7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Blessing</a:t>
            </a:r>
            <a:endParaRPr b="1" sz="16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85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Jamie Synders</a:t>
            </a:r>
            <a:endParaRPr b="1"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/>
          <p:nvPr>
            <p:ph type="title"/>
          </p:nvPr>
        </p:nvSpPr>
        <p:spPr>
          <a:xfrm>
            <a:off x="311700" y="3625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Preprocessing Example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484" name="Google Shape;484;p32"/>
          <p:cNvPicPr preferRelativeResize="0"/>
          <p:nvPr/>
        </p:nvPicPr>
        <p:blipFill rotWithShape="1">
          <a:blip r:embed="rId3">
            <a:alphaModFix/>
          </a:blip>
          <a:srcRect b="8775" l="0" r="0" t="0"/>
          <a:stretch/>
        </p:blipFill>
        <p:spPr>
          <a:xfrm>
            <a:off x="2577250" y="1622825"/>
            <a:ext cx="3989500" cy="2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/>
        </p:nvSpPr>
        <p:spPr>
          <a:xfrm>
            <a:off x="311700" y="1126100"/>
            <a:ext cx="2159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‘PolySciMajor EPA chief doesn't think carbon dioxide is main cause of global warming and.. wait, what!? https://t.co/yeLvcEFXkC via @mashable’</a:t>
            </a:r>
            <a:endParaRPr/>
          </a:p>
        </p:txBody>
      </p:sp>
      <p:sp>
        <p:nvSpPr>
          <p:cNvPr id="486" name="Google Shape;486;p32"/>
          <p:cNvSpPr txBox="1"/>
          <p:nvPr/>
        </p:nvSpPr>
        <p:spPr>
          <a:xfrm>
            <a:off x="6876325" y="2819300"/>
            <a:ext cx="17604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polyscimajor epa chief doesnt think carbon dioxide is main cause of global warming and wait what urlweb via mashable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32"/>
          <p:cNvCxnSpPr/>
          <p:nvPr/>
        </p:nvCxnSpPr>
        <p:spPr>
          <a:xfrm>
            <a:off x="2351700" y="1719075"/>
            <a:ext cx="729000" cy="3300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2"/>
          <p:cNvCxnSpPr/>
          <p:nvPr/>
        </p:nvCxnSpPr>
        <p:spPr>
          <a:xfrm>
            <a:off x="6216025" y="2722925"/>
            <a:ext cx="660300" cy="4128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32"/>
          <p:cNvSpPr txBox="1"/>
          <p:nvPr/>
        </p:nvSpPr>
        <p:spPr>
          <a:xfrm>
            <a:off x="3121850" y="3603200"/>
            <a:ext cx="28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preprocessor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type="title"/>
          </p:nvPr>
        </p:nvSpPr>
        <p:spPr>
          <a:xfrm>
            <a:off x="710250" y="1447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 Normalization</a:t>
            </a:r>
            <a:endParaRPr>
              <a:solidFill>
                <a:srgbClr val="0C343D"/>
              </a:solidFill>
            </a:endParaRPr>
          </a:p>
        </p:txBody>
      </p:sp>
      <p:cxnSp>
        <p:nvCxnSpPr>
          <p:cNvPr id="495" name="Google Shape;495;p33"/>
          <p:cNvCxnSpPr/>
          <p:nvPr/>
        </p:nvCxnSpPr>
        <p:spPr>
          <a:xfrm flipH="1" rot="10800000">
            <a:off x="642975" y="1388463"/>
            <a:ext cx="2298000" cy="1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3"/>
          <p:cNvCxnSpPr/>
          <p:nvPr/>
        </p:nvCxnSpPr>
        <p:spPr>
          <a:xfrm flipH="1">
            <a:off x="856300" y="2711638"/>
            <a:ext cx="2145600" cy="1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33"/>
          <p:cNvSpPr/>
          <p:nvPr/>
        </p:nvSpPr>
        <p:spPr>
          <a:xfrm rot="10800000">
            <a:off x="1319963" y="1358525"/>
            <a:ext cx="2345400" cy="2345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3"/>
          <p:cNvSpPr/>
          <p:nvPr/>
        </p:nvSpPr>
        <p:spPr>
          <a:xfrm rot="10800000">
            <a:off x="1458863" y="1497425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3"/>
          <p:cNvSpPr/>
          <p:nvPr/>
        </p:nvSpPr>
        <p:spPr>
          <a:xfrm flipH="1">
            <a:off x="1603163" y="1641725"/>
            <a:ext cx="1779000" cy="1779000"/>
          </a:xfrm>
          <a:prstGeom prst="ellipse">
            <a:avLst/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4626532" y="931268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Remove Stopwords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01" name="Google Shape;501;p33"/>
          <p:cNvCxnSpPr>
            <a:stCxn id="500" idx="1"/>
            <a:endCxn id="502" idx="6"/>
          </p:cNvCxnSpPr>
          <p:nvPr/>
        </p:nvCxnSpPr>
        <p:spPr>
          <a:xfrm flipH="1">
            <a:off x="3168832" y="1144868"/>
            <a:ext cx="1457700" cy="40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3"/>
          <p:cNvSpPr/>
          <p:nvPr/>
        </p:nvSpPr>
        <p:spPr>
          <a:xfrm>
            <a:off x="3075565" y="1498798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4626532" y="1624460"/>
            <a:ext cx="1413900" cy="4272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Tokenize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04" name="Google Shape;504;p33"/>
          <p:cNvCxnSpPr>
            <a:stCxn id="503" idx="1"/>
            <a:endCxn id="505" idx="6"/>
          </p:cNvCxnSpPr>
          <p:nvPr/>
        </p:nvCxnSpPr>
        <p:spPr>
          <a:xfrm flipH="1">
            <a:off x="3586432" y="1838060"/>
            <a:ext cx="1040100" cy="1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3"/>
          <p:cNvSpPr/>
          <p:nvPr/>
        </p:nvSpPr>
        <p:spPr>
          <a:xfrm>
            <a:off x="3492983" y="1956412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3"/>
          <p:cNvSpPr/>
          <p:nvPr/>
        </p:nvSpPr>
        <p:spPr>
          <a:xfrm>
            <a:off x="4626532" y="3010561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Stemming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07" name="Google Shape;507;p33"/>
          <p:cNvCxnSpPr>
            <a:stCxn id="506" idx="1"/>
            <a:endCxn id="508" idx="6"/>
          </p:cNvCxnSpPr>
          <p:nvPr/>
        </p:nvCxnSpPr>
        <p:spPr>
          <a:xfrm rot="10800000">
            <a:off x="3586432" y="3039961"/>
            <a:ext cx="1040100" cy="18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3"/>
          <p:cNvSpPr/>
          <p:nvPr/>
        </p:nvSpPr>
        <p:spPr>
          <a:xfrm>
            <a:off x="3492983" y="2993253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4626532" y="2317511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Lemitize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10" name="Google Shape;510;p33"/>
          <p:cNvCxnSpPr>
            <a:stCxn id="509" idx="1"/>
            <a:endCxn id="511" idx="6"/>
          </p:cNvCxnSpPr>
          <p:nvPr/>
        </p:nvCxnSpPr>
        <p:spPr>
          <a:xfrm rot="10800000">
            <a:off x="3708832" y="2526911"/>
            <a:ext cx="9177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33"/>
          <p:cNvSpPr/>
          <p:nvPr/>
        </p:nvSpPr>
        <p:spPr>
          <a:xfrm>
            <a:off x="3615453" y="2480275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3"/>
          <p:cNvSpPr/>
          <p:nvPr/>
        </p:nvSpPr>
        <p:spPr>
          <a:xfrm>
            <a:off x="4626532" y="3703612"/>
            <a:ext cx="1413900" cy="427200"/>
          </a:xfrm>
          <a:prstGeom prst="roundRect">
            <a:avLst>
              <a:gd fmla="val 50000" name="adj"/>
            </a:avLst>
          </a:prstGeom>
          <a:solidFill>
            <a:srgbClr val="D68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Bag of words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513" name="Google Shape;513;p33"/>
          <p:cNvCxnSpPr>
            <a:stCxn id="512" idx="1"/>
            <a:endCxn id="514" idx="6"/>
          </p:cNvCxnSpPr>
          <p:nvPr/>
        </p:nvCxnSpPr>
        <p:spPr>
          <a:xfrm rot="10800000">
            <a:off x="3168832" y="3517012"/>
            <a:ext cx="1457700" cy="40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3"/>
          <p:cNvSpPr/>
          <p:nvPr/>
        </p:nvSpPr>
        <p:spPr>
          <a:xfrm>
            <a:off x="3075565" y="3470359"/>
            <a:ext cx="93300" cy="9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 txBox="1"/>
          <p:nvPr/>
        </p:nvSpPr>
        <p:spPr>
          <a:xfrm>
            <a:off x="6421432" y="3622141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3"/>
          <p:cNvSpPr txBox="1"/>
          <p:nvPr/>
        </p:nvSpPr>
        <p:spPr>
          <a:xfrm>
            <a:off x="1787325" y="2323475"/>
            <a:ext cx="14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DataFrame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Further Text Exploration using wordcloud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20775"/>
            <a:ext cx="5063776" cy="34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136175" y="1142075"/>
            <a:ext cx="7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Class -1										Class 0 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775" y="1420775"/>
            <a:ext cx="4185826" cy="34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5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Further Text Exploration using wordcloud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136175" y="1142075"/>
            <a:ext cx="734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Class 1										Class 2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468" y="1542950"/>
            <a:ext cx="4936542" cy="3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25" y="1542950"/>
            <a:ext cx="4310530" cy="34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type="title"/>
          </p:nvPr>
        </p:nvSpPr>
        <p:spPr>
          <a:xfrm>
            <a:off x="710250" y="2960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     Distribution of words Appearing &lt; 10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8" name="Google Shape;5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0" y="777250"/>
            <a:ext cx="6134025" cy="44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"/>
          <p:cNvSpPr txBox="1"/>
          <p:nvPr>
            <p:ph type="title"/>
          </p:nvPr>
        </p:nvSpPr>
        <p:spPr>
          <a:xfrm>
            <a:off x="710250" y="2124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343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Frequent HashTags for all the classes</a:t>
            </a:r>
            <a:endParaRPr b="1" sz="3000">
              <a:solidFill>
                <a:srgbClr val="0C343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/>
          <p:nvPr>
            <p:ph type="title"/>
          </p:nvPr>
        </p:nvSpPr>
        <p:spPr>
          <a:xfrm>
            <a:off x="710250" y="2960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49" name="Google Shape;5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50" y="76200"/>
            <a:ext cx="8552202" cy="506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39"/>
          <p:cNvCxnSpPr/>
          <p:nvPr/>
        </p:nvCxnSpPr>
        <p:spPr>
          <a:xfrm>
            <a:off x="3105025" y="2394450"/>
            <a:ext cx="2639400" cy="0"/>
          </a:xfrm>
          <a:prstGeom prst="straightConnector1">
            <a:avLst/>
          </a:prstGeom>
          <a:noFill/>
          <a:ln cap="flat" cmpd="sng" w="38100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9"/>
          <p:cNvSpPr/>
          <p:nvPr/>
        </p:nvSpPr>
        <p:spPr>
          <a:xfrm>
            <a:off x="5641825" y="181680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1172325" y="1765425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 txBox="1"/>
          <p:nvPr>
            <p:ph type="title"/>
          </p:nvPr>
        </p:nvSpPr>
        <p:spPr>
          <a:xfrm>
            <a:off x="710250" y="2960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Data Preprocessing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1324825" y="1948050"/>
            <a:ext cx="1856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192 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Rear words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39"/>
          <p:cNvSpPr txBox="1"/>
          <p:nvPr/>
        </p:nvSpPr>
        <p:spPr>
          <a:xfrm>
            <a:off x="5820625" y="1948050"/>
            <a:ext cx="2565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1205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 Words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/>
          <p:nvPr/>
        </p:nvSpPr>
        <p:spPr>
          <a:xfrm>
            <a:off x="2792850" y="323475"/>
            <a:ext cx="355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</a:rPr>
              <a:t>Experiments</a:t>
            </a:r>
            <a:endParaRPr b="1" sz="3400">
              <a:solidFill>
                <a:srgbClr val="0C343D"/>
              </a:solidFill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710275" y="275455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3774275" y="275455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0"/>
          <p:cNvSpPr/>
          <p:nvPr/>
        </p:nvSpPr>
        <p:spPr>
          <a:xfrm>
            <a:off x="6574525" y="275455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0"/>
          <p:cNvSpPr txBox="1"/>
          <p:nvPr/>
        </p:nvSpPr>
        <p:spPr>
          <a:xfrm>
            <a:off x="2937100" y="3211100"/>
            <a:ext cx="59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0"/>
          <p:cNvSpPr txBox="1"/>
          <p:nvPr/>
        </p:nvSpPr>
        <p:spPr>
          <a:xfrm>
            <a:off x="5908900" y="3211100"/>
            <a:ext cx="59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1065350" y="3043475"/>
            <a:ext cx="172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CLEAN SENTENCES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4113350" y="2891075"/>
            <a:ext cx="17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STEMMED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CLEAN SENTENCES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6932750" y="2891075"/>
            <a:ext cx="17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LEMMATIZED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LEAN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ENTENCES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1853275" y="107815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0"/>
          <p:cNvSpPr txBox="1"/>
          <p:nvPr/>
        </p:nvSpPr>
        <p:spPr>
          <a:xfrm>
            <a:off x="2284550" y="1367075"/>
            <a:ext cx="172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LESS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NOISE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5129875" y="1078150"/>
            <a:ext cx="1993500" cy="12477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 txBox="1"/>
          <p:nvPr/>
        </p:nvSpPr>
        <p:spPr>
          <a:xfrm>
            <a:off x="5484950" y="1367075"/>
            <a:ext cx="172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CLEAN SENTENCES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4232500" y="1534700"/>
            <a:ext cx="59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/>
        </p:nvSpPr>
        <p:spPr>
          <a:xfrm>
            <a:off x="2008350" y="76450"/>
            <a:ext cx="512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343D"/>
                </a:solidFill>
              </a:rPr>
              <a:t>Text Imbalance</a:t>
            </a:r>
            <a:endParaRPr b="1" sz="2500">
              <a:solidFill>
                <a:srgbClr val="0C343D"/>
              </a:solidFill>
            </a:endParaRPr>
          </a:p>
        </p:txBody>
      </p:sp>
      <p:sp>
        <p:nvSpPr>
          <p:cNvPr id="583" name="Google Shape;583;p41"/>
          <p:cNvSpPr txBox="1"/>
          <p:nvPr/>
        </p:nvSpPr>
        <p:spPr>
          <a:xfrm>
            <a:off x="438200" y="4377025"/>
            <a:ext cx="739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Char char="-"/>
            </a:pPr>
            <a:r>
              <a:rPr b="1" lang="en" sz="1500">
                <a:solidFill>
                  <a:srgbClr val="0C343D"/>
                </a:solidFill>
              </a:rPr>
              <a:t>Models become better at predicting one class over the others.</a:t>
            </a:r>
            <a:endParaRPr b="1" sz="1500">
              <a:solidFill>
                <a:srgbClr val="0C343D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Char char="-"/>
            </a:pPr>
            <a:r>
              <a:rPr b="1" lang="en" sz="1500">
                <a:solidFill>
                  <a:srgbClr val="0C343D"/>
                </a:solidFill>
              </a:rPr>
              <a:t>Inherent predictive bias.</a:t>
            </a:r>
            <a:endParaRPr b="1" sz="1500">
              <a:solidFill>
                <a:srgbClr val="0C343D"/>
              </a:solidFill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2424475" y="3258800"/>
            <a:ext cx="992100" cy="4812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1"/>
          <p:cNvSpPr txBox="1"/>
          <p:nvPr/>
        </p:nvSpPr>
        <p:spPr>
          <a:xfrm>
            <a:off x="2500675" y="3359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1652000" y="2867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2000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1"/>
          <p:cNvSpPr txBox="1"/>
          <p:nvPr/>
        </p:nvSpPr>
        <p:spPr>
          <a:xfrm>
            <a:off x="1652000" y="21054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4000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1"/>
          <p:cNvSpPr txBox="1"/>
          <p:nvPr/>
        </p:nvSpPr>
        <p:spPr>
          <a:xfrm>
            <a:off x="1652000" y="14196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6000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1"/>
          <p:cNvSpPr txBox="1"/>
          <p:nvPr/>
        </p:nvSpPr>
        <p:spPr>
          <a:xfrm>
            <a:off x="1652000" y="733850"/>
            <a:ext cx="92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8000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41"/>
          <p:cNvSpPr txBox="1"/>
          <p:nvPr/>
        </p:nvSpPr>
        <p:spPr>
          <a:xfrm>
            <a:off x="1963275" y="3503750"/>
            <a:ext cx="43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cxnSp>
        <p:nvCxnSpPr>
          <p:cNvPr id="591" name="Google Shape;591;p41"/>
          <p:cNvCxnSpPr/>
          <p:nvPr/>
        </p:nvCxnSpPr>
        <p:spPr>
          <a:xfrm flipH="1" rot="10800000">
            <a:off x="2344100" y="8718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92" name="Google Shape;592;p41"/>
          <p:cNvSpPr txBox="1"/>
          <p:nvPr/>
        </p:nvSpPr>
        <p:spPr>
          <a:xfrm rot="-5400000">
            <a:off x="780300" y="1702550"/>
            <a:ext cx="10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3" name="Google Shape;593;p41"/>
          <p:cNvCxnSpPr/>
          <p:nvPr/>
        </p:nvCxnSpPr>
        <p:spPr>
          <a:xfrm flipH="1" rot="10800000">
            <a:off x="2344100" y="16338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1"/>
          <p:cNvCxnSpPr/>
          <p:nvPr/>
        </p:nvCxnSpPr>
        <p:spPr>
          <a:xfrm flipH="1" rot="10800000">
            <a:off x="2344100" y="23196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1"/>
          <p:cNvCxnSpPr/>
          <p:nvPr/>
        </p:nvCxnSpPr>
        <p:spPr>
          <a:xfrm flipH="1" rot="10800000">
            <a:off x="2344100" y="3005450"/>
            <a:ext cx="56379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96" name="Google Shape;596;p41"/>
          <p:cNvSpPr/>
          <p:nvPr/>
        </p:nvSpPr>
        <p:spPr>
          <a:xfrm>
            <a:off x="4998675" y="621700"/>
            <a:ext cx="992100" cy="314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044D6"/>
              </a:gs>
              <a:gs pos="100000">
                <a:srgbClr val="69217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1"/>
          <p:cNvSpPr/>
          <p:nvPr/>
        </p:nvSpPr>
        <p:spPr>
          <a:xfrm>
            <a:off x="6254025" y="2410250"/>
            <a:ext cx="992100" cy="13299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1"/>
          <p:cNvSpPr/>
          <p:nvPr/>
        </p:nvSpPr>
        <p:spPr>
          <a:xfrm>
            <a:off x="3673475" y="2906325"/>
            <a:ext cx="992100" cy="8337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1"/>
          <p:cNvSpPr txBox="1"/>
          <p:nvPr/>
        </p:nvSpPr>
        <p:spPr>
          <a:xfrm>
            <a:off x="3796075" y="3359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0" name="Google Shape;600;p41"/>
          <p:cNvSpPr txBox="1"/>
          <p:nvPr/>
        </p:nvSpPr>
        <p:spPr>
          <a:xfrm>
            <a:off x="5091475" y="3359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1" name="Google Shape;601;p41"/>
          <p:cNvSpPr txBox="1"/>
          <p:nvPr/>
        </p:nvSpPr>
        <p:spPr>
          <a:xfrm>
            <a:off x="6317550" y="3359000"/>
            <a:ext cx="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2" name="Google Shape;602;p41"/>
          <p:cNvSpPr txBox="1"/>
          <p:nvPr/>
        </p:nvSpPr>
        <p:spPr>
          <a:xfrm>
            <a:off x="2286000" y="3733800"/>
            <a:ext cx="496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-1		     0		    	      1		        	  2</a:t>
            </a:r>
            <a:endParaRPr/>
          </a:p>
        </p:txBody>
      </p:sp>
      <p:sp>
        <p:nvSpPr>
          <p:cNvPr id="603" name="Google Shape;603;p41"/>
          <p:cNvSpPr txBox="1"/>
          <p:nvPr/>
        </p:nvSpPr>
        <p:spPr>
          <a:xfrm>
            <a:off x="4038600" y="3962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6" y="0"/>
            <a:ext cx="2952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1. INTRODUCTION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0" y="1084025"/>
            <a:ext cx="3833100" cy="26286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every service uses dumping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Air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Land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Water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783750"/>
            <a:ext cx="5006100" cy="29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2401375" y="2130575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0" y="4056550"/>
            <a:ext cx="86094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The production Industries are one of the major contributors to the carbon footprint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42"/>
          <p:cNvCxnSpPr/>
          <p:nvPr/>
        </p:nvCxnSpPr>
        <p:spPr>
          <a:xfrm flipH="1" rot="10800000">
            <a:off x="951644" y="2768560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2"/>
          <p:cNvCxnSpPr/>
          <p:nvPr/>
        </p:nvCxnSpPr>
        <p:spPr>
          <a:xfrm flipH="1" rot="10800000">
            <a:off x="951644" y="2330143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42"/>
          <p:cNvCxnSpPr/>
          <p:nvPr/>
        </p:nvCxnSpPr>
        <p:spPr>
          <a:xfrm flipH="1" rot="10800000">
            <a:off x="951644" y="1891727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2"/>
          <p:cNvCxnSpPr/>
          <p:nvPr/>
        </p:nvCxnSpPr>
        <p:spPr>
          <a:xfrm flipH="1" rot="10800000">
            <a:off x="951644" y="1404597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12" name="Google Shape;612;p42"/>
          <p:cNvSpPr txBox="1"/>
          <p:nvPr/>
        </p:nvSpPr>
        <p:spPr>
          <a:xfrm>
            <a:off x="439425" y="675375"/>
            <a:ext cx="379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Upsampled Data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613" name="Google Shape;613;p42"/>
          <p:cNvSpPr txBox="1"/>
          <p:nvPr/>
        </p:nvSpPr>
        <p:spPr>
          <a:xfrm>
            <a:off x="5052125" y="625249"/>
            <a:ext cx="400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Downsampled Data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210825" y="4084550"/>
            <a:ext cx="41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</a:rPr>
              <a:t>- Risk overfitting, can check against Test data.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</a:rPr>
              <a:t>- Generally better than downsampling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5118275" y="4084550"/>
            <a:ext cx="41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</a:rPr>
              <a:t>- Risk losing valuable information.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343D"/>
                </a:solidFill>
              </a:rPr>
              <a:t>- Reduces dataset to a more manageable size.</a:t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616" name="Google Shape;616;p42"/>
          <p:cNvSpPr/>
          <p:nvPr/>
        </p:nvSpPr>
        <p:spPr>
          <a:xfrm>
            <a:off x="1011525" y="1413919"/>
            <a:ext cx="739200" cy="18243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2"/>
          <p:cNvSpPr txBox="1"/>
          <p:nvPr/>
        </p:nvSpPr>
        <p:spPr>
          <a:xfrm>
            <a:off x="938875" y="2888475"/>
            <a:ext cx="10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p42"/>
          <p:cNvSpPr txBox="1"/>
          <p:nvPr/>
        </p:nvSpPr>
        <p:spPr>
          <a:xfrm>
            <a:off x="436000" y="2680434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2000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436000" y="2193304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4000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436000" y="1754888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6000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2"/>
          <p:cNvSpPr txBox="1"/>
          <p:nvPr/>
        </p:nvSpPr>
        <p:spPr>
          <a:xfrm>
            <a:off x="436000" y="1316471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8000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2"/>
          <p:cNvSpPr txBox="1"/>
          <p:nvPr/>
        </p:nvSpPr>
        <p:spPr>
          <a:xfrm>
            <a:off x="667913" y="3087206"/>
            <a:ext cx="3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sp>
        <p:nvSpPr>
          <p:cNvPr id="623" name="Google Shape;623;p42"/>
          <p:cNvSpPr txBox="1"/>
          <p:nvPr/>
        </p:nvSpPr>
        <p:spPr>
          <a:xfrm rot="-5400000">
            <a:off x="-311425" y="1810725"/>
            <a:ext cx="107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2"/>
          <p:cNvSpPr/>
          <p:nvPr/>
        </p:nvSpPr>
        <p:spPr>
          <a:xfrm>
            <a:off x="2929425" y="1404600"/>
            <a:ext cx="739200" cy="185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044D6"/>
              </a:gs>
              <a:gs pos="100000">
                <a:srgbClr val="69217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2"/>
          <p:cNvSpPr/>
          <p:nvPr/>
        </p:nvSpPr>
        <p:spPr>
          <a:xfrm>
            <a:off x="3864700" y="1386449"/>
            <a:ext cx="739200" cy="18519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2"/>
          <p:cNvSpPr/>
          <p:nvPr/>
        </p:nvSpPr>
        <p:spPr>
          <a:xfrm>
            <a:off x="1942075" y="1413950"/>
            <a:ext cx="739200" cy="18243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2"/>
          <p:cNvSpPr txBox="1"/>
          <p:nvPr/>
        </p:nvSpPr>
        <p:spPr>
          <a:xfrm>
            <a:off x="1957224" y="2918475"/>
            <a:ext cx="10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8" name="Google Shape;628;p42"/>
          <p:cNvSpPr txBox="1"/>
          <p:nvPr/>
        </p:nvSpPr>
        <p:spPr>
          <a:xfrm>
            <a:off x="2846148" y="2918475"/>
            <a:ext cx="8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42"/>
          <p:cNvSpPr txBox="1"/>
          <p:nvPr/>
        </p:nvSpPr>
        <p:spPr>
          <a:xfrm>
            <a:off x="3835852" y="2918475"/>
            <a:ext cx="8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0" name="Google Shape;630;p42"/>
          <p:cNvSpPr txBox="1"/>
          <p:nvPr/>
        </p:nvSpPr>
        <p:spPr>
          <a:xfrm>
            <a:off x="0" y="3234275"/>
            <a:ext cx="460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-1		     0		    1		        2</a:t>
            </a:r>
            <a:endParaRPr/>
          </a:p>
        </p:txBody>
      </p:sp>
      <p:sp>
        <p:nvSpPr>
          <p:cNvPr id="631" name="Google Shape;631;p42"/>
          <p:cNvSpPr txBox="1"/>
          <p:nvPr/>
        </p:nvSpPr>
        <p:spPr>
          <a:xfrm>
            <a:off x="1756921" y="3456611"/>
            <a:ext cx="22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 sz="900"/>
          </a:p>
        </p:txBody>
      </p:sp>
      <p:sp>
        <p:nvSpPr>
          <p:cNvPr id="632" name="Google Shape;632;p42"/>
          <p:cNvSpPr/>
          <p:nvPr/>
        </p:nvSpPr>
        <p:spPr>
          <a:xfrm>
            <a:off x="5914110" y="2877620"/>
            <a:ext cx="640800" cy="2988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"/>
          <p:cNvSpPr txBox="1"/>
          <p:nvPr/>
        </p:nvSpPr>
        <p:spPr>
          <a:xfrm>
            <a:off x="5837900" y="2863625"/>
            <a:ext cx="91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34" name="Google Shape;634;p42"/>
          <p:cNvSpPr txBox="1"/>
          <p:nvPr/>
        </p:nvSpPr>
        <p:spPr>
          <a:xfrm>
            <a:off x="5334888" y="2535214"/>
            <a:ext cx="5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2000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2"/>
          <p:cNvSpPr txBox="1"/>
          <p:nvPr/>
        </p:nvSpPr>
        <p:spPr>
          <a:xfrm>
            <a:off x="5334888" y="2062084"/>
            <a:ext cx="5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4000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2"/>
          <p:cNvSpPr txBox="1"/>
          <p:nvPr/>
        </p:nvSpPr>
        <p:spPr>
          <a:xfrm>
            <a:off x="5334888" y="1636268"/>
            <a:ext cx="5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6000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2"/>
          <p:cNvSpPr txBox="1"/>
          <p:nvPr/>
        </p:nvSpPr>
        <p:spPr>
          <a:xfrm>
            <a:off x="5334888" y="1210452"/>
            <a:ext cx="59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8000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5568916" y="3057207"/>
            <a:ext cx="27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cxnSp>
        <p:nvCxnSpPr>
          <p:cNvPr id="639" name="Google Shape;639;p42"/>
          <p:cNvCxnSpPr/>
          <p:nvPr/>
        </p:nvCxnSpPr>
        <p:spPr>
          <a:xfrm flipH="1" rot="10800000">
            <a:off x="5862196" y="1395794"/>
            <a:ext cx="36417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42"/>
          <p:cNvCxnSpPr/>
          <p:nvPr/>
        </p:nvCxnSpPr>
        <p:spPr>
          <a:xfrm flipH="1" rot="10800000">
            <a:off x="5862196" y="1868923"/>
            <a:ext cx="36417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42"/>
          <p:cNvCxnSpPr/>
          <p:nvPr/>
        </p:nvCxnSpPr>
        <p:spPr>
          <a:xfrm flipH="1" rot="10800000">
            <a:off x="5862196" y="2294739"/>
            <a:ext cx="36417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42"/>
          <p:cNvCxnSpPr/>
          <p:nvPr/>
        </p:nvCxnSpPr>
        <p:spPr>
          <a:xfrm flipH="1" rot="10800000">
            <a:off x="5862196" y="2720555"/>
            <a:ext cx="36417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43" name="Google Shape;643;p42"/>
          <p:cNvSpPr/>
          <p:nvPr/>
        </p:nvSpPr>
        <p:spPr>
          <a:xfrm>
            <a:off x="7576800" y="2895033"/>
            <a:ext cx="640800" cy="298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044D6"/>
              </a:gs>
              <a:gs pos="100000">
                <a:srgbClr val="69217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2"/>
          <p:cNvSpPr/>
          <p:nvPr/>
        </p:nvSpPr>
        <p:spPr>
          <a:xfrm>
            <a:off x="8387625" y="2877851"/>
            <a:ext cx="640800" cy="298800"/>
          </a:xfrm>
          <a:prstGeom prst="roundRect">
            <a:avLst>
              <a:gd fmla="val 16667" name="adj"/>
            </a:avLst>
          </a:prstGeom>
          <a:solidFill>
            <a:srgbClr val="55156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2"/>
          <p:cNvSpPr/>
          <p:nvPr/>
        </p:nvSpPr>
        <p:spPr>
          <a:xfrm>
            <a:off x="6720850" y="2877775"/>
            <a:ext cx="640800" cy="2988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2"/>
          <p:cNvSpPr txBox="1"/>
          <p:nvPr/>
        </p:nvSpPr>
        <p:spPr>
          <a:xfrm>
            <a:off x="6722024" y="2863625"/>
            <a:ext cx="8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7" name="Google Shape;647;p42"/>
          <p:cNvSpPr txBox="1"/>
          <p:nvPr/>
        </p:nvSpPr>
        <p:spPr>
          <a:xfrm>
            <a:off x="7587521" y="2863625"/>
            <a:ext cx="91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48" name="Google Shape;648;p42"/>
          <p:cNvSpPr txBox="1"/>
          <p:nvPr/>
        </p:nvSpPr>
        <p:spPr>
          <a:xfrm>
            <a:off x="8379447" y="2863625"/>
            <a:ext cx="9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Factu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9" name="Google Shape;649;p42"/>
          <p:cNvSpPr txBox="1"/>
          <p:nvPr/>
        </p:nvSpPr>
        <p:spPr>
          <a:xfrm>
            <a:off x="5535175" y="3205875"/>
            <a:ext cx="460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-1		 0		1	      2</a:t>
            </a:r>
            <a:endParaRPr/>
          </a:p>
        </p:txBody>
      </p:sp>
      <p:sp>
        <p:nvSpPr>
          <p:cNvPr id="650" name="Google Shape;650;p42"/>
          <p:cNvSpPr/>
          <p:nvPr/>
        </p:nvSpPr>
        <p:spPr>
          <a:xfrm>
            <a:off x="6720850" y="2517775"/>
            <a:ext cx="640800" cy="3540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"/>
          <p:cNvSpPr/>
          <p:nvPr/>
        </p:nvSpPr>
        <p:spPr>
          <a:xfrm>
            <a:off x="5882650" y="2379175"/>
            <a:ext cx="640800" cy="4926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/>
          <p:nvPr/>
        </p:nvSpPr>
        <p:spPr>
          <a:xfrm>
            <a:off x="7559050" y="1386451"/>
            <a:ext cx="640800" cy="1485300"/>
          </a:xfrm>
          <a:prstGeom prst="roundRect">
            <a:avLst>
              <a:gd fmla="val 16667" name="adj"/>
            </a:avLst>
          </a:prstGeom>
          <a:solidFill>
            <a:srgbClr val="9C27B0">
              <a:alpha val="584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 txBox="1"/>
          <p:nvPr/>
        </p:nvSpPr>
        <p:spPr>
          <a:xfrm>
            <a:off x="6709921" y="3456611"/>
            <a:ext cx="22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endParaRPr sz="900"/>
          </a:p>
        </p:txBody>
      </p:sp>
      <p:cxnSp>
        <p:nvCxnSpPr>
          <p:cNvPr id="654" name="Google Shape;654;p42"/>
          <p:cNvCxnSpPr/>
          <p:nvPr/>
        </p:nvCxnSpPr>
        <p:spPr>
          <a:xfrm flipH="1" rot="10800000">
            <a:off x="875444" y="3225760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42"/>
          <p:cNvCxnSpPr/>
          <p:nvPr/>
        </p:nvCxnSpPr>
        <p:spPr>
          <a:xfrm flipH="1" rot="10800000">
            <a:off x="5828444" y="3149560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Feature Text Engineering</a:t>
            </a:r>
            <a:endParaRPr>
              <a:solidFill>
                <a:srgbClr val="0C343D"/>
              </a:solidFill>
            </a:endParaRPr>
          </a:p>
        </p:txBody>
      </p:sp>
      <p:grpSp>
        <p:nvGrpSpPr>
          <p:cNvPr id="661" name="Google Shape;661;p43"/>
          <p:cNvGrpSpPr/>
          <p:nvPr/>
        </p:nvGrpSpPr>
        <p:grpSpPr>
          <a:xfrm>
            <a:off x="3433276" y="2409276"/>
            <a:ext cx="5000574" cy="847200"/>
            <a:chOff x="3433276" y="2409276"/>
            <a:chExt cx="5000574" cy="847200"/>
          </a:xfrm>
        </p:grpSpPr>
        <p:sp>
          <p:nvSpPr>
            <p:cNvPr id="662" name="Google Shape;662;p43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Scaling</a:t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664" name="Google Shape;664;p43"/>
            <p:cNvSpPr txBox="1"/>
            <p:nvPr/>
          </p:nvSpPr>
          <p:spPr>
            <a:xfrm>
              <a:off x="6347050" y="2565426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5" name="Google Shape;665;p43"/>
          <p:cNvGrpSpPr/>
          <p:nvPr/>
        </p:nvGrpSpPr>
        <p:grpSpPr>
          <a:xfrm>
            <a:off x="3433276" y="3545638"/>
            <a:ext cx="5000574" cy="847200"/>
            <a:chOff x="3433276" y="3545638"/>
            <a:chExt cx="5000574" cy="847200"/>
          </a:xfrm>
        </p:grpSpPr>
        <p:sp>
          <p:nvSpPr>
            <p:cNvPr id="666" name="Google Shape;666;p43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Train Test Split</a:t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668" name="Google Shape;668;p43"/>
            <p:cNvSpPr txBox="1"/>
            <p:nvPr/>
          </p:nvSpPr>
          <p:spPr>
            <a:xfrm>
              <a:off x="6347050" y="3701788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43"/>
          <p:cNvGrpSpPr/>
          <p:nvPr/>
        </p:nvGrpSpPr>
        <p:grpSpPr>
          <a:xfrm>
            <a:off x="3433276" y="1272915"/>
            <a:ext cx="5000574" cy="847200"/>
            <a:chOff x="3433276" y="1272915"/>
            <a:chExt cx="5000574" cy="847200"/>
          </a:xfrm>
        </p:grpSpPr>
        <p:sp>
          <p:nvSpPr>
            <p:cNvPr id="670" name="Google Shape;670;p43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E43C6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Vectorizing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72" name="Google Shape;672;p43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3" name="Google Shape;673;p43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674" name="Google Shape;674;p43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" name="Google Shape;676;p43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677" name="Google Shape;677;p43"/>
            <p:cNvSpPr/>
            <p:nvPr/>
          </p:nvSpPr>
          <p:spPr>
            <a:xfrm>
              <a:off x="5756075" y="2028150"/>
              <a:ext cx="252825" cy="83275"/>
            </a:xfrm>
            <a:custGeom>
              <a:rect b="b" l="l" r="r" t="t"/>
              <a:pathLst>
                <a:path extrusionOk="0"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726350" y="2139650"/>
              <a:ext cx="312300" cy="224425"/>
            </a:xfrm>
            <a:custGeom>
              <a:rect b="b" l="l" r="r" t="t"/>
              <a:pathLst>
                <a:path extrusionOk="0"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842500" y="2392350"/>
              <a:ext cx="79975" cy="117400"/>
            </a:xfrm>
            <a:custGeom>
              <a:rect b="b" l="l" r="r" t="t"/>
              <a:pathLst>
                <a:path extrusionOk="0"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" name="Google Shape;680;p43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681" name="Google Shape;681;p43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" name="Google Shape;689;p43"/>
          <p:cNvGrpSpPr/>
          <p:nvPr/>
        </p:nvGrpSpPr>
        <p:grpSpPr>
          <a:xfrm>
            <a:off x="710275" y="1696445"/>
            <a:ext cx="2460575" cy="2272941"/>
            <a:chOff x="710275" y="1696445"/>
            <a:chExt cx="2460575" cy="2272941"/>
          </a:xfrm>
        </p:grpSpPr>
        <p:grpSp>
          <p:nvGrpSpPr>
            <p:cNvPr id="690" name="Google Shape;690;p43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691" name="Google Shape;691;p43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2" name="Google Shape;692;p43"/>
              <p:cNvCxnSpPr>
                <a:stCxn id="691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93" name="Google Shape;693;p43"/>
              <p:cNvCxnSpPr>
                <a:stCxn id="691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4" name="Google Shape;694;p43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695" name="Google Shape;695;p43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6" name="Google Shape;696;p43"/>
              <p:cNvCxnSpPr>
                <a:stCxn id="695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97" name="Google Shape;697;p43"/>
              <p:cNvCxnSpPr>
                <a:stCxn id="695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98" name="Google Shape;698;p43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699" name="Google Shape;699;p43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Cleaned Data</a:t>
              </a:r>
              <a:endParaRPr sz="13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Train Test Split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707" name="Google Shape;7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25" y="713050"/>
            <a:ext cx="7658784" cy="41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Text Vectorisation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713" name="Google Shape;713;p45"/>
          <p:cNvSpPr txBox="1"/>
          <p:nvPr/>
        </p:nvSpPr>
        <p:spPr>
          <a:xfrm>
            <a:off x="526350" y="1211550"/>
            <a:ext cx="80913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A document term matrix is generated and each column represents an individual unique word.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Each cell contains a weight value that signifies how important a word is for an individual text message or document.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Different from the count vectorization in the sense that it takes into considerations not just the occurrence of a word in a single document but in the entire corpus.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Char char="●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</a:rPr>
              <a:t>TF-IDF gives more weight to less frequently occurring events and less weight to expected events. So, it penalizes frequently occurring words that appear frequently in a document such as “the”, “is” but assigns greater weight to less frequent or rare words.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Text Vectorisation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719" name="Google Shape;7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74" y="769673"/>
            <a:ext cx="7426274" cy="429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7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Data</a:t>
            </a:r>
            <a:r>
              <a:rPr lang="en">
                <a:solidFill>
                  <a:srgbClr val="0C343D"/>
                </a:solidFill>
              </a:rPr>
              <a:t> Scaling</a:t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725" name="Google Shape;725;p47"/>
          <p:cNvSpPr txBox="1"/>
          <p:nvPr/>
        </p:nvSpPr>
        <p:spPr>
          <a:xfrm>
            <a:off x="3453450" y="837950"/>
            <a:ext cx="223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Min Absolute Scaler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47"/>
          <p:cNvSpPr txBox="1"/>
          <p:nvPr/>
        </p:nvSpPr>
        <p:spPr>
          <a:xfrm>
            <a:off x="365350" y="1597850"/>
            <a:ext cx="8308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Font typeface="Roboto"/>
              <a:buChar char="-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Scale each feature by its maximum absolute value.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500"/>
              <a:buFont typeface="Roboto"/>
              <a:buChar char="-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estimator scales and translates each feature individually such that the maximal absolute value of each feature in the training set will be 1.0. It does not shift/center the data, and thus does not destroy any sparsity.</a:t>
            </a:r>
            <a:endParaRPr b="1" sz="15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700"/>
              <a:buFont typeface="Roboto"/>
              <a:buChar char="-"/>
            </a:pPr>
            <a:r>
              <a:rPr b="1" lang="en" sz="15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scaler can also be applied to sparse matrices.</a:t>
            </a:r>
            <a:endParaRPr b="1" sz="1700">
              <a:solidFill>
                <a:srgbClr val="0C343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8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Modelling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732" name="Google Shape;7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65450"/>
            <a:ext cx="8257765" cy="41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9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</a:rPr>
              <a:t>Modelling</a:t>
            </a:r>
            <a:endParaRPr>
              <a:solidFill>
                <a:srgbClr val="0C343D"/>
              </a:solidFill>
            </a:endParaRPr>
          </a:p>
        </p:txBody>
      </p:sp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250"/>
            <a:ext cx="87630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 txBox="1"/>
          <p:nvPr>
            <p:ph type="title"/>
          </p:nvPr>
        </p:nvSpPr>
        <p:spPr>
          <a:xfrm>
            <a:off x="710275" y="2318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C343D"/>
                </a:solidFill>
              </a:rPr>
              <a:t>Modelling</a:t>
            </a:r>
            <a:endParaRPr sz="2500">
              <a:solidFill>
                <a:srgbClr val="0C343D"/>
              </a:solidFill>
            </a:endParaRPr>
          </a:p>
        </p:txBody>
      </p:sp>
      <p:pic>
        <p:nvPicPr>
          <p:cNvPr id="744" name="Google Shape;7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25" y="713050"/>
            <a:ext cx="7658784" cy="412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51"/>
          <p:cNvGrpSpPr/>
          <p:nvPr/>
        </p:nvGrpSpPr>
        <p:grpSpPr>
          <a:xfrm>
            <a:off x="4572167" y="1304713"/>
            <a:ext cx="1930800" cy="3056325"/>
            <a:chOff x="4572167" y="1304713"/>
            <a:chExt cx="1930800" cy="3056325"/>
          </a:xfrm>
        </p:grpSpPr>
        <p:sp>
          <p:nvSpPr>
            <p:cNvPr id="750" name="Google Shape;750;p51"/>
            <p:cNvSpPr txBox="1"/>
            <p:nvPr/>
          </p:nvSpPr>
          <p:spPr>
            <a:xfrm>
              <a:off x="4707234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Support Vector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 rot="-5400000">
              <a:off x="5348867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 txBox="1"/>
            <p:nvPr/>
          </p:nvSpPr>
          <p:spPr>
            <a:xfrm>
              <a:off x="4704984" y="3627538"/>
              <a:ext cx="16653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51"/>
            <p:cNvSpPr txBox="1"/>
            <p:nvPr/>
          </p:nvSpPr>
          <p:spPr>
            <a:xfrm>
              <a:off x="4734234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505725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5136150" y="1383613"/>
              <a:ext cx="802800" cy="802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6" name="Google Shape;756;p51"/>
            <p:cNvCxnSpPr>
              <a:stCxn id="754" idx="4"/>
              <a:endCxn id="753" idx="0"/>
            </p:cNvCxnSpPr>
            <p:nvPr/>
          </p:nvCxnSpPr>
          <p:spPr>
            <a:xfrm>
              <a:off x="5537550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7" name="Google Shape;757;p51"/>
          <p:cNvGrpSpPr/>
          <p:nvPr/>
        </p:nvGrpSpPr>
        <p:grpSpPr>
          <a:xfrm>
            <a:off x="6503102" y="1304713"/>
            <a:ext cx="1930800" cy="3056325"/>
            <a:chOff x="6503102" y="1304713"/>
            <a:chExt cx="1930800" cy="3056325"/>
          </a:xfrm>
        </p:grpSpPr>
        <p:sp>
          <p:nvSpPr>
            <p:cNvPr id="758" name="Google Shape;758;p51"/>
            <p:cNvSpPr txBox="1"/>
            <p:nvPr/>
          </p:nvSpPr>
          <p:spPr>
            <a:xfrm>
              <a:off x="6638102" y="3284013"/>
              <a:ext cx="1660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K-Nearest Neighbor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 rot="-5400000">
              <a:off x="7279802" y="1971562"/>
              <a:ext cx="377400" cy="1930800"/>
            </a:xfrm>
            <a:prstGeom prst="round2SameRect">
              <a:avLst>
                <a:gd fmla="val 0" name="adj1"/>
                <a:gd fmla="val 50000" name="adj2"/>
              </a:avLst>
            </a:prstGeom>
            <a:solidFill>
              <a:srgbClr val="CE43C6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 txBox="1"/>
            <p:nvPr/>
          </p:nvSpPr>
          <p:spPr>
            <a:xfrm>
              <a:off x="6638102" y="3627538"/>
              <a:ext cx="1660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1" name="Google Shape;761;p51"/>
            <p:cNvSpPr txBox="1"/>
            <p:nvPr/>
          </p:nvSpPr>
          <p:spPr>
            <a:xfrm>
              <a:off x="6665102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698817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3" name="Google Shape;763;p51"/>
            <p:cNvCxnSpPr>
              <a:stCxn id="762" idx="4"/>
              <a:endCxn id="761" idx="0"/>
            </p:cNvCxnSpPr>
            <p:nvPr/>
          </p:nvCxnSpPr>
          <p:spPr>
            <a:xfrm>
              <a:off x="746847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4" name="Google Shape;764;p5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C343D"/>
                </a:solidFill>
              </a:rPr>
              <a:t>Classification Algorithms</a:t>
            </a:r>
            <a:endParaRPr sz="2500">
              <a:solidFill>
                <a:srgbClr val="0C343D"/>
              </a:solidFill>
            </a:endParaRPr>
          </a:p>
        </p:txBody>
      </p:sp>
      <p:sp>
        <p:nvSpPr>
          <p:cNvPr id="765" name="Google Shape;765;p51"/>
          <p:cNvSpPr/>
          <p:nvPr/>
        </p:nvSpPr>
        <p:spPr>
          <a:xfrm>
            <a:off x="7067075" y="1383613"/>
            <a:ext cx="802800" cy="802800"/>
          </a:xfrm>
          <a:prstGeom prst="ellipse">
            <a:avLst/>
          </a:prstGeom>
          <a:solidFill>
            <a:srgbClr val="CE43C6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51"/>
          <p:cNvGrpSpPr/>
          <p:nvPr/>
        </p:nvGrpSpPr>
        <p:grpSpPr>
          <a:xfrm>
            <a:off x="710297" y="1304713"/>
            <a:ext cx="1930800" cy="3056325"/>
            <a:chOff x="710297" y="1304713"/>
            <a:chExt cx="1930800" cy="3056325"/>
          </a:xfrm>
        </p:grpSpPr>
        <p:sp>
          <p:nvSpPr>
            <p:cNvPr id="767" name="Google Shape;767;p51"/>
            <p:cNvSpPr txBox="1"/>
            <p:nvPr/>
          </p:nvSpPr>
          <p:spPr>
            <a:xfrm>
              <a:off x="840865" y="3284013"/>
              <a:ext cx="1669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 Regression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 rot="-5400000">
              <a:off x="1486997" y="1971563"/>
              <a:ext cx="377400" cy="1930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 txBox="1"/>
            <p:nvPr/>
          </p:nvSpPr>
          <p:spPr>
            <a:xfrm>
              <a:off x="840865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51"/>
            <p:cNvSpPr txBox="1"/>
            <p:nvPr/>
          </p:nvSpPr>
          <p:spPr>
            <a:xfrm>
              <a:off x="872365" y="2748263"/>
              <a:ext cx="1606800" cy="377400"/>
            </a:xfrm>
            <a:prstGeom prst="rect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1195400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1274300" y="1383613"/>
              <a:ext cx="802800" cy="802800"/>
            </a:xfrm>
            <a:prstGeom prst="ellipse">
              <a:avLst/>
            </a:prstGeom>
            <a:solidFill>
              <a:srgbClr val="CE43C6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51"/>
            <p:cNvCxnSpPr>
              <a:endCxn id="770" idx="0"/>
            </p:cNvCxnSpPr>
            <p:nvPr/>
          </p:nvCxnSpPr>
          <p:spPr>
            <a:xfrm>
              <a:off x="1675765" y="226526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4" name="Google Shape;774;p51"/>
          <p:cNvGrpSpPr/>
          <p:nvPr/>
        </p:nvGrpSpPr>
        <p:grpSpPr>
          <a:xfrm>
            <a:off x="2641232" y="1304713"/>
            <a:ext cx="1930800" cy="3056325"/>
            <a:chOff x="2641232" y="1304713"/>
            <a:chExt cx="1930800" cy="3056325"/>
          </a:xfrm>
        </p:grpSpPr>
        <p:sp>
          <p:nvSpPr>
            <p:cNvPr id="775" name="Google Shape;775;p51"/>
            <p:cNvSpPr txBox="1"/>
            <p:nvPr/>
          </p:nvSpPr>
          <p:spPr>
            <a:xfrm>
              <a:off x="2774049" y="3284013"/>
              <a:ext cx="16653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C343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Naive Bayes</a:t>
              </a:r>
              <a:endParaRPr sz="1700">
                <a:solidFill>
                  <a:srgbClr val="0C343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 rot="-5400000">
              <a:off x="3417932" y="1971563"/>
              <a:ext cx="377400" cy="1930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 txBox="1"/>
            <p:nvPr/>
          </p:nvSpPr>
          <p:spPr>
            <a:xfrm>
              <a:off x="2771799" y="3627538"/>
              <a:ext cx="1669800" cy="7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8" name="Google Shape;778;p51"/>
            <p:cNvSpPr txBox="1"/>
            <p:nvPr/>
          </p:nvSpPr>
          <p:spPr>
            <a:xfrm>
              <a:off x="2803299" y="2748263"/>
              <a:ext cx="16068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3126325" y="1304713"/>
              <a:ext cx="960600" cy="9606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3205225" y="1383613"/>
              <a:ext cx="802800" cy="802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1" name="Google Shape;781;p51"/>
            <p:cNvCxnSpPr>
              <a:stCxn id="779" idx="4"/>
              <a:endCxn id="778" idx="0"/>
            </p:cNvCxnSpPr>
            <p:nvPr/>
          </p:nvCxnSpPr>
          <p:spPr>
            <a:xfrm>
              <a:off x="3606625" y="2265313"/>
              <a:ext cx="0" cy="48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3250" y="4105075"/>
            <a:ext cx="903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9% recycled, 12% burnt and 79% landfills, if not home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-64925" y="660300"/>
            <a:ext cx="3833100" cy="28071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Air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Land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Water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2599800" y="2036250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00" y="363365"/>
            <a:ext cx="5127300" cy="340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1. INTRODUCTION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2"/>
          <p:cNvSpPr txBox="1"/>
          <p:nvPr/>
        </p:nvSpPr>
        <p:spPr>
          <a:xfrm>
            <a:off x="22973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4 Models Applied to our non Resampled dataset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7" name="Google Shape;787;p52"/>
          <p:cNvCxnSpPr/>
          <p:nvPr/>
        </p:nvCxnSpPr>
        <p:spPr>
          <a:xfrm flipH="1" rot="10800000">
            <a:off x="3033519" y="3194335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52"/>
          <p:cNvCxnSpPr/>
          <p:nvPr/>
        </p:nvCxnSpPr>
        <p:spPr>
          <a:xfrm flipH="1" rot="10800000">
            <a:off x="3033519" y="27559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52"/>
          <p:cNvCxnSpPr/>
          <p:nvPr/>
        </p:nvCxnSpPr>
        <p:spPr>
          <a:xfrm flipH="1" rot="10800000">
            <a:off x="3033519" y="231750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52"/>
          <p:cNvCxnSpPr/>
          <p:nvPr/>
        </p:nvCxnSpPr>
        <p:spPr>
          <a:xfrm flipH="1" rot="10800000">
            <a:off x="3033519" y="18303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91" name="Google Shape;791;p52"/>
          <p:cNvSpPr/>
          <p:nvPr/>
        </p:nvSpPr>
        <p:spPr>
          <a:xfrm>
            <a:off x="3093400" y="1970875"/>
            <a:ext cx="143700" cy="1693200"/>
          </a:xfrm>
          <a:prstGeom prst="roundRect">
            <a:avLst>
              <a:gd fmla="val 18302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2"/>
          <p:cNvSpPr txBox="1"/>
          <p:nvPr/>
        </p:nvSpPr>
        <p:spPr>
          <a:xfrm>
            <a:off x="2517875" y="310620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20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2"/>
          <p:cNvSpPr txBox="1"/>
          <p:nvPr/>
        </p:nvSpPr>
        <p:spPr>
          <a:xfrm>
            <a:off x="2517875" y="261907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40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2"/>
          <p:cNvSpPr txBox="1"/>
          <p:nvPr/>
        </p:nvSpPr>
        <p:spPr>
          <a:xfrm>
            <a:off x="2517875" y="2180675"/>
            <a:ext cx="5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60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2"/>
          <p:cNvSpPr txBox="1"/>
          <p:nvPr/>
        </p:nvSpPr>
        <p:spPr>
          <a:xfrm>
            <a:off x="2517875" y="17422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80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2"/>
          <p:cNvSpPr txBox="1"/>
          <p:nvPr/>
        </p:nvSpPr>
        <p:spPr>
          <a:xfrm>
            <a:off x="2749788" y="3512981"/>
            <a:ext cx="3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sp>
        <p:nvSpPr>
          <p:cNvPr id="797" name="Google Shape;797;p52"/>
          <p:cNvSpPr txBox="1"/>
          <p:nvPr/>
        </p:nvSpPr>
        <p:spPr>
          <a:xfrm rot="-5400000">
            <a:off x="1770450" y="2236500"/>
            <a:ext cx="107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2"/>
          <p:cNvSpPr txBox="1"/>
          <p:nvPr/>
        </p:nvSpPr>
        <p:spPr>
          <a:xfrm>
            <a:off x="2081875" y="3660050"/>
            <a:ext cx="46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Logistic    NB(Mult)        SVC	     KNN    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Reg. 			   (Linear)</a:t>
            </a:r>
            <a:endParaRPr/>
          </a:p>
        </p:txBody>
      </p:sp>
      <p:sp>
        <p:nvSpPr>
          <p:cNvPr id="799" name="Google Shape;799;p52"/>
          <p:cNvSpPr txBox="1"/>
          <p:nvPr/>
        </p:nvSpPr>
        <p:spPr>
          <a:xfrm>
            <a:off x="4143596" y="4263386"/>
            <a:ext cx="22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Classifiers</a:t>
            </a:r>
            <a:endParaRPr sz="900"/>
          </a:p>
        </p:txBody>
      </p:sp>
      <p:cxnSp>
        <p:nvCxnSpPr>
          <p:cNvPr id="800" name="Google Shape;800;p52"/>
          <p:cNvCxnSpPr/>
          <p:nvPr/>
        </p:nvCxnSpPr>
        <p:spPr>
          <a:xfrm flipH="1" rot="10800000">
            <a:off x="3033519" y="13731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01" name="Google Shape;801;p52"/>
          <p:cNvSpPr txBox="1"/>
          <p:nvPr/>
        </p:nvSpPr>
        <p:spPr>
          <a:xfrm>
            <a:off x="2517875" y="12088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90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2" name="Google Shape;802;p52"/>
          <p:cNvGrpSpPr/>
          <p:nvPr/>
        </p:nvGrpSpPr>
        <p:grpSpPr>
          <a:xfrm>
            <a:off x="7589740" y="1320966"/>
            <a:ext cx="272757" cy="266106"/>
            <a:chOff x="2895510" y="2157949"/>
            <a:chExt cx="852900" cy="827700"/>
          </a:xfrm>
        </p:grpSpPr>
        <p:sp>
          <p:nvSpPr>
            <p:cNvPr id="803" name="Google Shape;803;p52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2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52"/>
          <p:cNvSpPr txBox="1"/>
          <p:nvPr/>
        </p:nvSpPr>
        <p:spPr>
          <a:xfrm>
            <a:off x="7928075" y="1285050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6" name="Google Shape;806;p52"/>
          <p:cNvCxnSpPr/>
          <p:nvPr/>
        </p:nvCxnSpPr>
        <p:spPr>
          <a:xfrm flipH="1" rot="10800000">
            <a:off x="3033519" y="36703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07" name="Google Shape;807;p52"/>
          <p:cNvSpPr/>
          <p:nvPr/>
        </p:nvSpPr>
        <p:spPr>
          <a:xfrm>
            <a:off x="4084000" y="2026188"/>
            <a:ext cx="143700" cy="16380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2"/>
          <p:cNvSpPr/>
          <p:nvPr/>
        </p:nvSpPr>
        <p:spPr>
          <a:xfrm>
            <a:off x="6065200" y="2026000"/>
            <a:ext cx="143700" cy="16380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2"/>
          <p:cNvSpPr/>
          <p:nvPr/>
        </p:nvSpPr>
        <p:spPr>
          <a:xfrm>
            <a:off x="5074600" y="1970875"/>
            <a:ext cx="143700" cy="1693200"/>
          </a:xfrm>
          <a:prstGeom prst="roundRect">
            <a:avLst>
              <a:gd fmla="val 18302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3"/>
          <p:cNvSpPr txBox="1"/>
          <p:nvPr/>
        </p:nvSpPr>
        <p:spPr>
          <a:xfrm>
            <a:off x="22211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4 Models Applied to our Resampled(Upscaled) dataset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5" name="Google Shape;815;p53"/>
          <p:cNvCxnSpPr/>
          <p:nvPr/>
        </p:nvCxnSpPr>
        <p:spPr>
          <a:xfrm flipH="1" rot="10800000">
            <a:off x="3033519" y="3194335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53"/>
          <p:cNvCxnSpPr/>
          <p:nvPr/>
        </p:nvCxnSpPr>
        <p:spPr>
          <a:xfrm flipH="1" rot="10800000">
            <a:off x="3033519" y="27559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53"/>
          <p:cNvCxnSpPr/>
          <p:nvPr/>
        </p:nvCxnSpPr>
        <p:spPr>
          <a:xfrm flipH="1" rot="10800000">
            <a:off x="3033519" y="231750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53"/>
          <p:cNvCxnSpPr/>
          <p:nvPr/>
        </p:nvCxnSpPr>
        <p:spPr>
          <a:xfrm flipH="1" rot="10800000">
            <a:off x="3033519" y="18303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19" name="Google Shape;819;p53"/>
          <p:cNvSpPr/>
          <p:nvPr/>
        </p:nvSpPr>
        <p:spPr>
          <a:xfrm>
            <a:off x="3093400" y="1382475"/>
            <a:ext cx="143700" cy="2281500"/>
          </a:xfrm>
          <a:prstGeom prst="roundRect">
            <a:avLst>
              <a:gd fmla="val 39492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3"/>
          <p:cNvSpPr txBox="1"/>
          <p:nvPr/>
        </p:nvSpPr>
        <p:spPr>
          <a:xfrm>
            <a:off x="2517875" y="310620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20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53"/>
          <p:cNvSpPr txBox="1"/>
          <p:nvPr/>
        </p:nvSpPr>
        <p:spPr>
          <a:xfrm>
            <a:off x="2517875" y="2619079"/>
            <a:ext cx="6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40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53"/>
          <p:cNvSpPr txBox="1"/>
          <p:nvPr/>
        </p:nvSpPr>
        <p:spPr>
          <a:xfrm>
            <a:off x="2517875" y="2180675"/>
            <a:ext cx="55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60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53"/>
          <p:cNvSpPr txBox="1"/>
          <p:nvPr/>
        </p:nvSpPr>
        <p:spPr>
          <a:xfrm>
            <a:off x="2517875" y="17422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80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53"/>
          <p:cNvSpPr txBox="1"/>
          <p:nvPr/>
        </p:nvSpPr>
        <p:spPr>
          <a:xfrm>
            <a:off x="2749788" y="3512981"/>
            <a:ext cx="3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sp>
        <p:nvSpPr>
          <p:cNvPr id="825" name="Google Shape;825;p53"/>
          <p:cNvSpPr txBox="1"/>
          <p:nvPr/>
        </p:nvSpPr>
        <p:spPr>
          <a:xfrm rot="-5400000">
            <a:off x="1770450" y="2236500"/>
            <a:ext cx="107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53"/>
          <p:cNvSpPr txBox="1"/>
          <p:nvPr/>
        </p:nvSpPr>
        <p:spPr>
          <a:xfrm>
            <a:off x="2081875" y="3660050"/>
            <a:ext cx="460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Logistic    NB(Mult)        SVC	     KNN    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 Reg. 			   (Linear)</a:t>
            </a:r>
            <a:endParaRPr/>
          </a:p>
        </p:txBody>
      </p:sp>
      <p:sp>
        <p:nvSpPr>
          <p:cNvPr id="827" name="Google Shape;827;p53"/>
          <p:cNvSpPr txBox="1"/>
          <p:nvPr/>
        </p:nvSpPr>
        <p:spPr>
          <a:xfrm>
            <a:off x="4143596" y="4263386"/>
            <a:ext cx="22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Classifiers</a:t>
            </a:r>
            <a:endParaRPr sz="900"/>
          </a:p>
        </p:txBody>
      </p:sp>
      <p:cxnSp>
        <p:nvCxnSpPr>
          <p:cNvPr id="828" name="Google Shape;828;p53"/>
          <p:cNvCxnSpPr/>
          <p:nvPr/>
        </p:nvCxnSpPr>
        <p:spPr>
          <a:xfrm flipH="1" rot="10800000">
            <a:off x="3033519" y="1373172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29" name="Google Shape;829;p53"/>
          <p:cNvSpPr txBox="1"/>
          <p:nvPr/>
        </p:nvSpPr>
        <p:spPr>
          <a:xfrm>
            <a:off x="2517875" y="1208846"/>
            <a:ext cx="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90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0" name="Google Shape;830;p53"/>
          <p:cNvGrpSpPr/>
          <p:nvPr/>
        </p:nvGrpSpPr>
        <p:grpSpPr>
          <a:xfrm>
            <a:off x="7589740" y="1320966"/>
            <a:ext cx="272757" cy="266106"/>
            <a:chOff x="2895510" y="2157949"/>
            <a:chExt cx="852900" cy="827700"/>
          </a:xfrm>
        </p:grpSpPr>
        <p:sp>
          <p:nvSpPr>
            <p:cNvPr id="831" name="Google Shape;831;p53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53"/>
          <p:cNvSpPr txBox="1"/>
          <p:nvPr/>
        </p:nvSpPr>
        <p:spPr>
          <a:xfrm>
            <a:off x="7928075" y="1285050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4" name="Google Shape;834;p53"/>
          <p:cNvCxnSpPr/>
          <p:nvPr/>
        </p:nvCxnSpPr>
        <p:spPr>
          <a:xfrm flipH="1" rot="10800000">
            <a:off x="3033519" y="3670318"/>
            <a:ext cx="42006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835" name="Google Shape;835;p53"/>
          <p:cNvSpPr/>
          <p:nvPr/>
        </p:nvSpPr>
        <p:spPr>
          <a:xfrm>
            <a:off x="4084000" y="1685252"/>
            <a:ext cx="143700" cy="19791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3"/>
          <p:cNvSpPr/>
          <p:nvPr/>
        </p:nvSpPr>
        <p:spPr>
          <a:xfrm>
            <a:off x="6065200" y="1684900"/>
            <a:ext cx="143700" cy="1979100"/>
          </a:xfrm>
          <a:prstGeom prst="roundRect">
            <a:avLst>
              <a:gd fmla="val 16667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3"/>
          <p:cNvSpPr/>
          <p:nvPr/>
        </p:nvSpPr>
        <p:spPr>
          <a:xfrm>
            <a:off x="5074600" y="1382575"/>
            <a:ext cx="143700" cy="2281500"/>
          </a:xfrm>
          <a:prstGeom prst="roundRect">
            <a:avLst>
              <a:gd fmla="val 18302" name="adj"/>
            </a:avLst>
          </a:prstGeom>
          <a:solidFill>
            <a:srgbClr val="E850E0">
              <a:alpha val="580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4"/>
          <p:cNvSpPr txBox="1"/>
          <p:nvPr/>
        </p:nvSpPr>
        <p:spPr>
          <a:xfrm>
            <a:off x="29069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Support Vector Machine(SVM)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50" y="690325"/>
            <a:ext cx="6071750" cy="416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54"/>
          <p:cNvGrpSpPr/>
          <p:nvPr/>
        </p:nvGrpSpPr>
        <p:grpSpPr>
          <a:xfrm>
            <a:off x="6730078" y="1134891"/>
            <a:ext cx="272757" cy="266106"/>
            <a:chOff x="2895510" y="2157949"/>
            <a:chExt cx="852900" cy="827700"/>
          </a:xfrm>
        </p:grpSpPr>
        <p:sp>
          <p:nvSpPr>
            <p:cNvPr id="845" name="Google Shape;845;p54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54"/>
          <p:cNvSpPr txBox="1"/>
          <p:nvPr/>
        </p:nvSpPr>
        <p:spPr>
          <a:xfrm>
            <a:off x="6969275" y="1096200"/>
            <a:ext cx="73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Kernel = ‘linear’</a:t>
            </a:r>
            <a:endParaRPr b="1" sz="15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5"/>
          <p:cNvSpPr txBox="1"/>
          <p:nvPr/>
        </p:nvSpPr>
        <p:spPr>
          <a:xfrm>
            <a:off x="15353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Support Vector Machine(SVM)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3" name="Google Shape;853;p55"/>
          <p:cNvGrpSpPr/>
          <p:nvPr/>
        </p:nvGrpSpPr>
        <p:grpSpPr>
          <a:xfrm>
            <a:off x="710278" y="1287291"/>
            <a:ext cx="272757" cy="266106"/>
            <a:chOff x="2895510" y="2157949"/>
            <a:chExt cx="852900" cy="827700"/>
          </a:xfrm>
        </p:grpSpPr>
        <p:sp>
          <p:nvSpPr>
            <p:cNvPr id="854" name="Google Shape;854;p5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55"/>
          <p:cNvSpPr txBox="1"/>
          <p:nvPr/>
        </p:nvSpPr>
        <p:spPr>
          <a:xfrm>
            <a:off x="1092725" y="1211100"/>
            <a:ext cx="7783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 Vectors</a:t>
            </a:r>
            <a:endParaRPr b="1" sz="150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Support vectors are the data points, which are closest to the hyperplane. These points will define the separating line better by calculating margins (n -1)</a:t>
            </a: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7" name="Google Shape;857;p55"/>
          <p:cNvGrpSpPr/>
          <p:nvPr/>
        </p:nvGrpSpPr>
        <p:grpSpPr>
          <a:xfrm>
            <a:off x="710278" y="2658891"/>
            <a:ext cx="272757" cy="266106"/>
            <a:chOff x="2895510" y="2157949"/>
            <a:chExt cx="852900" cy="827700"/>
          </a:xfrm>
        </p:grpSpPr>
        <p:sp>
          <p:nvSpPr>
            <p:cNvPr id="858" name="Google Shape;858;p5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55"/>
          <p:cNvSpPr txBox="1"/>
          <p:nvPr/>
        </p:nvSpPr>
        <p:spPr>
          <a:xfrm>
            <a:off x="1066800" y="2590800"/>
            <a:ext cx="74550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Hyperplane</a:t>
            </a:r>
            <a:endParaRPr b="1" sz="150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A hyperplane is a decision plane which separates between a set of objects having different class memberships.</a:t>
            </a: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1" name="Google Shape;861;p55"/>
          <p:cNvSpPr txBox="1"/>
          <p:nvPr/>
        </p:nvSpPr>
        <p:spPr>
          <a:xfrm>
            <a:off x="1092725" y="4002200"/>
            <a:ext cx="660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A kernel transforms an input data space into the required form.</a:t>
            </a:r>
            <a:endParaRPr/>
          </a:p>
        </p:txBody>
      </p:sp>
      <p:sp>
        <p:nvSpPr>
          <p:cNvPr id="862" name="Google Shape;862;p55"/>
          <p:cNvSpPr txBox="1"/>
          <p:nvPr/>
        </p:nvSpPr>
        <p:spPr>
          <a:xfrm>
            <a:off x="1059225" y="4341500"/>
            <a:ext cx="706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Takes </a:t>
            </a: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low-dimensional input space and transforms it into a higher dimensional space.</a:t>
            </a:r>
            <a:endParaRPr/>
          </a:p>
        </p:txBody>
      </p:sp>
      <p:grpSp>
        <p:nvGrpSpPr>
          <p:cNvPr id="863" name="Google Shape;863;p55"/>
          <p:cNvGrpSpPr/>
          <p:nvPr/>
        </p:nvGrpSpPr>
        <p:grpSpPr>
          <a:xfrm>
            <a:off x="710278" y="4106691"/>
            <a:ext cx="272757" cy="266106"/>
            <a:chOff x="2895510" y="2157949"/>
            <a:chExt cx="852900" cy="827700"/>
          </a:xfrm>
        </p:grpSpPr>
        <p:sp>
          <p:nvSpPr>
            <p:cNvPr id="864" name="Google Shape;864;p55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6"/>
          <p:cNvSpPr txBox="1"/>
          <p:nvPr/>
        </p:nvSpPr>
        <p:spPr>
          <a:xfrm>
            <a:off x="3059300" y="1680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b="1" sz="17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56"/>
          <p:cNvSpPr txBox="1"/>
          <p:nvPr/>
        </p:nvSpPr>
        <p:spPr>
          <a:xfrm>
            <a:off x="365450" y="2438400"/>
            <a:ext cx="7867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multiclass case, the training algorithm uses the one-vs-rest (OvR) scheme if the ‘multi_class’ option is set to ‘ovr’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872" name="Google Shape;872;p56"/>
          <p:cNvSpPr txBox="1"/>
          <p:nvPr/>
        </p:nvSpPr>
        <p:spPr>
          <a:xfrm>
            <a:off x="457200" y="1143000"/>
            <a:ext cx="820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</a:rPr>
              <a:t>U</a:t>
            </a: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</a:rPr>
              <a:t>sed to model the probability of a certain class or event existing such as A/B</a:t>
            </a:r>
            <a:endParaRPr b="1" sz="2000">
              <a:solidFill>
                <a:srgbClr val="0C343D"/>
              </a:solidFill>
            </a:endParaRPr>
          </a:p>
        </p:txBody>
      </p:sp>
      <p:grpSp>
        <p:nvGrpSpPr>
          <p:cNvPr id="873" name="Google Shape;873;p56"/>
          <p:cNvGrpSpPr/>
          <p:nvPr/>
        </p:nvGrpSpPr>
        <p:grpSpPr>
          <a:xfrm>
            <a:off x="137503" y="2533216"/>
            <a:ext cx="272757" cy="266106"/>
            <a:chOff x="2895510" y="2157949"/>
            <a:chExt cx="852900" cy="827700"/>
          </a:xfrm>
        </p:grpSpPr>
        <p:sp>
          <p:nvSpPr>
            <p:cNvPr id="874" name="Google Shape;874;p56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6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56"/>
          <p:cNvGrpSpPr/>
          <p:nvPr/>
        </p:nvGrpSpPr>
        <p:grpSpPr>
          <a:xfrm>
            <a:off x="213703" y="1237816"/>
            <a:ext cx="272757" cy="266106"/>
            <a:chOff x="2895510" y="2157949"/>
            <a:chExt cx="852900" cy="827700"/>
          </a:xfrm>
        </p:grpSpPr>
        <p:sp>
          <p:nvSpPr>
            <p:cNvPr id="877" name="Google Shape;877;p56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6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56"/>
          <p:cNvSpPr txBox="1"/>
          <p:nvPr/>
        </p:nvSpPr>
        <p:spPr>
          <a:xfrm>
            <a:off x="502425" y="1524000"/>
            <a:ext cx="845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highlight>
                  <a:srgbClr val="FFFFFF"/>
                </a:highlight>
              </a:rPr>
              <a:t>The dependent variable is finite or categorical: either A or B (binary regression) or a range of finite options A, B, C or D</a:t>
            </a:r>
            <a:endParaRPr b="1" sz="18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7"/>
          <p:cNvSpPr txBox="1"/>
          <p:nvPr/>
        </p:nvSpPr>
        <p:spPr>
          <a:xfrm>
            <a:off x="1459100" y="3204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Logistic Regression Selected for our final submission on Kaggle</a:t>
            </a:r>
            <a:endParaRPr b="1" sz="2700">
              <a:solidFill>
                <a:srgbClr val="0C343D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5" y="1005675"/>
            <a:ext cx="6382941" cy="382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57"/>
          <p:cNvGrpSpPr/>
          <p:nvPr/>
        </p:nvGrpSpPr>
        <p:grpSpPr>
          <a:xfrm>
            <a:off x="6385903" y="1695016"/>
            <a:ext cx="272757" cy="266106"/>
            <a:chOff x="2895510" y="2157949"/>
            <a:chExt cx="852900" cy="827700"/>
          </a:xfrm>
        </p:grpSpPr>
        <p:sp>
          <p:nvSpPr>
            <p:cNvPr id="887" name="Google Shape;887;p57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7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57"/>
          <p:cNvSpPr txBox="1"/>
          <p:nvPr/>
        </p:nvSpPr>
        <p:spPr>
          <a:xfrm>
            <a:off x="6771450" y="1583275"/>
            <a:ext cx="73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Mean F1 Score: </a:t>
            </a:r>
            <a:r>
              <a:rPr b="1" lang="en" sz="1550">
                <a:solidFill>
                  <a:srgbClr val="0C343D"/>
                </a:solidFill>
              </a:rPr>
              <a:t>0.75167</a:t>
            </a:r>
            <a:endParaRPr b="1" sz="19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0" name="Google Shape;890;p57"/>
          <p:cNvGrpSpPr/>
          <p:nvPr/>
        </p:nvGrpSpPr>
        <p:grpSpPr>
          <a:xfrm>
            <a:off x="6385903" y="2457016"/>
            <a:ext cx="272757" cy="266106"/>
            <a:chOff x="2895510" y="2157949"/>
            <a:chExt cx="852900" cy="827700"/>
          </a:xfrm>
        </p:grpSpPr>
        <p:sp>
          <p:nvSpPr>
            <p:cNvPr id="891" name="Google Shape;891;p57"/>
            <p:cNvSpPr/>
            <p:nvPr/>
          </p:nvSpPr>
          <p:spPr>
            <a:xfrm rot="2317974">
              <a:off x="3022598" y="2274140"/>
              <a:ext cx="598723" cy="595319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C343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 rot="241438">
              <a:off x="3001218" y="2234271"/>
              <a:ext cx="675465" cy="656102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57"/>
          <p:cNvSpPr txBox="1"/>
          <p:nvPr/>
        </p:nvSpPr>
        <p:spPr>
          <a:xfrm>
            <a:off x="6787125" y="2405125"/>
            <a:ext cx="734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Parameters: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C = 0.5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Multi_class = ‘ovr’</a:t>
            </a:r>
            <a:endParaRPr b="1" sz="16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825" y="636850"/>
            <a:ext cx="4283464" cy="38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" y="0"/>
            <a:ext cx="2952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1. INTRODUCTION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0" y="924825"/>
            <a:ext cx="3833100" cy="2969400"/>
          </a:xfrm>
          <a:prstGeom prst="rect">
            <a:avLst/>
          </a:prstGeom>
          <a:noFill/>
          <a:ln>
            <a:noFill/>
          </a:ln>
          <a:effectLst>
            <a:reflection blurRad="0" dir="5400000" dist="609600" endA="0" fadeDir="5400012" kx="0" rotWithShape="0" algn="bl" stA="11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Air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Land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Water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680950" y="2790800"/>
            <a:ext cx="1233300" cy="53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425" y="233025"/>
            <a:ext cx="4924951" cy="33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21875" y="3796775"/>
            <a:ext cx="733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The sea is has become the most dangerous of places even for the marine life, because of acid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2. PROBLEM OVERVIEW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0" y="1296388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75" y="1103825"/>
            <a:ext cx="4554601" cy="293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3456025" y="165500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The graph shows an increase in the temperature from 1880 to the year 2016, which is by far the hottest may, from the graph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2. PROBLEM OVERVIEW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1296400"/>
            <a:ext cx="38940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Drought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618500" y="1947050"/>
            <a:ext cx="805200" cy="389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Since the climate is changing this means there will be rains that will not be coming at their regular seasons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3000"/>
            <a:ext cx="4330175" cy="29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0" y="0"/>
            <a:ext cx="48189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2. PROBLEM OVERVIEW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97350" y="11894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975200" y="2244050"/>
            <a:ext cx="7302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80% of marine pollution originates on land, from human activities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250" y="746375"/>
            <a:ext cx="4047900" cy="28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4997400" y="1280300"/>
            <a:ext cx="3436500" cy="21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4488600" y="3445100"/>
            <a:ext cx="39453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0" y="0"/>
            <a:ext cx="7429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2. PROBLEM OVERVIEW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87025" y="1265600"/>
            <a:ext cx="40479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CARBON FOOTPRINTS Impacts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 Rising temperatures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2. Soil Pollution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 Aquatic life extinction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 Health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 Eco Friendly Product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hospitals </a:t>
            </a:r>
            <a:r>
              <a:rPr lang="en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 </a:t>
            </a:r>
            <a:r>
              <a:rPr b="0" i="0" lang="en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intensive care</a:t>
            </a:r>
            <a:endParaRPr b="0" i="0" sz="1600" u="none" cap="none" strike="noStrik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1764725" y="2677200"/>
            <a:ext cx="892500" cy="37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187025" y="4039675"/>
            <a:ext cx="88620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Each and every type of pollution there is also contributes to the illness in it’s own way, from food, water and Air, this is a major problem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25" y="811275"/>
            <a:ext cx="4147300" cy="30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A733A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